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8288000" cy="10287000"/>
  <p:notesSz cx="6858000" cy="9144000"/>
  <p:embeddedFontLst>
    <p:embeddedFont>
      <p:font typeface="Calibri (MS)" panose="020B0604020202020204" charset="0"/>
      <p:regular r:id="rId45"/>
    </p:embeddedFont>
    <p:embeddedFont>
      <p:font typeface="Calibri (MS) Bold" panose="020B0604020202020204" charset="0"/>
      <p:regular r:id="rId46"/>
    </p:embeddedFont>
    <p:embeddedFont>
      <p:font typeface="Canva Sans" panose="020B0604020202020204" charset="0"/>
      <p:regular r:id="rId47"/>
    </p:embeddedFont>
    <p:embeddedFont>
      <p:font typeface="Canva Sans Bold" panose="020B0604020202020204" charset="0"/>
      <p:regular r:id="rId48"/>
    </p:embeddedFont>
    <p:embeddedFont>
      <p:font typeface="Canva Sans Medium" panose="020B0604020202020204" charset="0"/>
      <p:regular r:id="rId49"/>
    </p:embeddedFont>
    <p:embeddedFont>
      <p:font typeface="Noto Sans Bold" panose="020B0604020202020204" charset="0"/>
      <p:regular r:id="rId50"/>
    </p:embeddedFont>
    <p:embeddedFont>
      <p:font typeface="Rustic Printed" panose="020B0604020202020204"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81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sv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svg"/></Relationships>
</file>

<file path=ppt/slides/_rels/slide1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18" Type="http://schemas.openxmlformats.org/officeDocument/2006/relationships/image" Target="../media/image43.svg"/><Relationship Id="rId3" Type="http://schemas.openxmlformats.org/officeDocument/2006/relationships/image" Target="../media/image28.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svg"/><Relationship Id="rId17" Type="http://schemas.openxmlformats.org/officeDocument/2006/relationships/image" Target="../media/image42.png"/><Relationship Id="rId2" Type="http://schemas.openxmlformats.org/officeDocument/2006/relationships/image" Target="../media/image1.jpeg"/><Relationship Id="rId16" Type="http://schemas.openxmlformats.org/officeDocument/2006/relationships/image" Target="../media/image41.svg"/><Relationship Id="rId20" Type="http://schemas.openxmlformats.org/officeDocument/2006/relationships/image" Target="../media/image45.sv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svg"/><Relationship Id="rId19" Type="http://schemas.openxmlformats.org/officeDocument/2006/relationships/image" Target="../media/image44.pn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 Id="rId22" Type="http://schemas.openxmlformats.org/officeDocument/2006/relationships/image" Target="../media/image47.svg"/></Relationships>
</file>

<file path=ppt/slides/_rels/slide2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svg"/></Relationships>
</file>

<file path=ppt/slides/_rels/slide2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sv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sv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38.png"/><Relationship Id="rId18" Type="http://schemas.openxmlformats.org/officeDocument/2006/relationships/image" Target="../media/image43.svg"/><Relationship Id="rId3" Type="http://schemas.openxmlformats.org/officeDocument/2006/relationships/image" Target="../media/image28.png"/><Relationship Id="rId21" Type="http://schemas.openxmlformats.org/officeDocument/2006/relationships/image" Target="../media/image46.png"/><Relationship Id="rId7" Type="http://schemas.openxmlformats.org/officeDocument/2006/relationships/image" Target="../media/image34.png"/><Relationship Id="rId12" Type="http://schemas.openxmlformats.org/officeDocument/2006/relationships/image" Target="../media/image33.svg"/><Relationship Id="rId17" Type="http://schemas.openxmlformats.org/officeDocument/2006/relationships/image" Target="../media/image42.png"/><Relationship Id="rId2" Type="http://schemas.openxmlformats.org/officeDocument/2006/relationships/image" Target="../media/image1.jpeg"/><Relationship Id="rId16" Type="http://schemas.openxmlformats.org/officeDocument/2006/relationships/image" Target="../media/image41.svg"/><Relationship Id="rId20" Type="http://schemas.openxmlformats.org/officeDocument/2006/relationships/image" Target="../media/image45.sv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32.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7.svg"/><Relationship Id="rId19" Type="http://schemas.openxmlformats.org/officeDocument/2006/relationships/image" Target="../media/image44.png"/><Relationship Id="rId4" Type="http://schemas.openxmlformats.org/officeDocument/2006/relationships/image" Target="../media/image29.svg"/><Relationship Id="rId9" Type="http://schemas.openxmlformats.org/officeDocument/2006/relationships/image" Target="../media/image36.png"/><Relationship Id="rId14" Type="http://schemas.openxmlformats.org/officeDocument/2006/relationships/image" Target="../media/image39.svg"/><Relationship Id="rId22" Type="http://schemas.openxmlformats.org/officeDocument/2006/relationships/image" Target="../media/image47.svg"/></Relationships>
</file>

<file path=ppt/slides/_rels/slide43.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36.png"/><Relationship Id="rId18" Type="http://schemas.openxmlformats.org/officeDocument/2006/relationships/image" Target="../media/image43.svg"/><Relationship Id="rId26" Type="http://schemas.openxmlformats.org/officeDocument/2006/relationships/image" Target="../media/image74.svg"/><Relationship Id="rId3" Type="http://schemas.openxmlformats.org/officeDocument/2006/relationships/image" Target="../media/image28.png"/><Relationship Id="rId21" Type="http://schemas.openxmlformats.org/officeDocument/2006/relationships/image" Target="../media/image44.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42.png"/><Relationship Id="rId25" Type="http://schemas.openxmlformats.org/officeDocument/2006/relationships/image" Target="../media/image73.png"/><Relationship Id="rId2" Type="http://schemas.openxmlformats.org/officeDocument/2006/relationships/image" Target="../media/image1.jpeg"/><Relationship Id="rId16" Type="http://schemas.openxmlformats.org/officeDocument/2006/relationships/image" Target="../media/image68.svg"/><Relationship Id="rId20" Type="http://schemas.openxmlformats.org/officeDocument/2006/relationships/image" Target="../media/image70.svg"/><Relationship Id="rId1" Type="http://schemas.openxmlformats.org/officeDocument/2006/relationships/slideLayout" Target="../slideLayouts/slideLayout7.xml"/><Relationship Id="rId6" Type="http://schemas.openxmlformats.org/officeDocument/2006/relationships/image" Target="../media/image60.svg"/><Relationship Id="rId11" Type="http://schemas.openxmlformats.org/officeDocument/2006/relationships/image" Target="../media/image65.png"/><Relationship Id="rId24" Type="http://schemas.openxmlformats.org/officeDocument/2006/relationships/image" Target="../media/image72.svg"/><Relationship Id="rId5" Type="http://schemas.openxmlformats.org/officeDocument/2006/relationships/image" Target="../media/image59.png"/><Relationship Id="rId15" Type="http://schemas.openxmlformats.org/officeDocument/2006/relationships/image" Target="../media/image67.png"/><Relationship Id="rId23" Type="http://schemas.openxmlformats.org/officeDocument/2006/relationships/image" Target="../media/image71.png"/><Relationship Id="rId28" Type="http://schemas.openxmlformats.org/officeDocument/2006/relationships/image" Target="../media/image47.svg"/><Relationship Id="rId10" Type="http://schemas.openxmlformats.org/officeDocument/2006/relationships/image" Target="../media/image64.svg"/><Relationship Id="rId19" Type="http://schemas.openxmlformats.org/officeDocument/2006/relationships/image" Target="../media/image69.png"/><Relationship Id="rId4" Type="http://schemas.openxmlformats.org/officeDocument/2006/relationships/image" Target="../media/image29.svg"/><Relationship Id="rId9" Type="http://schemas.openxmlformats.org/officeDocument/2006/relationships/image" Target="../media/image63.png"/><Relationship Id="rId14" Type="http://schemas.openxmlformats.org/officeDocument/2006/relationships/image" Target="../media/image37.svg"/><Relationship Id="rId22" Type="http://schemas.openxmlformats.org/officeDocument/2006/relationships/image" Target="../media/image45.svg"/><Relationship Id="rId27"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TextBox 14"/>
          <p:cNvSpPr txBox="1"/>
          <p:nvPr/>
        </p:nvSpPr>
        <p:spPr>
          <a:xfrm>
            <a:off x="4692081" y="3018483"/>
            <a:ext cx="9054745" cy="1748790"/>
          </a:xfrm>
          <a:prstGeom prst="rect">
            <a:avLst/>
          </a:prstGeom>
        </p:spPr>
        <p:txBody>
          <a:bodyPr lIns="0" tIns="0" rIns="0" bIns="0" rtlCol="0" anchor="t">
            <a:spAutoFit/>
          </a:bodyPr>
          <a:lstStyle/>
          <a:p>
            <a:pPr marL="0" lvl="0" indent="0" algn="ctr">
              <a:lnSpc>
                <a:spcPts val="10080"/>
              </a:lnSpc>
            </a:pPr>
            <a:r>
              <a:rPr lang="en-US" sz="12000" spc="-719">
                <a:solidFill>
                  <a:srgbClr val="000000"/>
                </a:solidFill>
                <a:latin typeface="Rustic Printed"/>
                <a:ea typeface="Rustic Printed"/>
                <a:cs typeface="Rustic Printed"/>
                <a:sym typeface="Rustic Printed"/>
              </a:rPr>
              <a:t>GPT-INVESTAR</a:t>
            </a:r>
          </a:p>
        </p:txBody>
      </p:sp>
      <p:sp>
        <p:nvSpPr>
          <p:cNvPr id="15" name="Freeform 15"/>
          <p:cNvSpPr/>
          <p:nvPr/>
        </p:nvSpPr>
        <p:spPr>
          <a:xfrm rot="4142913">
            <a:off x="12361563" y="2621106"/>
            <a:ext cx="2770524" cy="1664799"/>
          </a:xfrm>
          <a:custGeom>
            <a:avLst/>
            <a:gdLst/>
            <a:ahLst/>
            <a:cxnLst/>
            <a:rect l="l" t="t" r="r" b="b"/>
            <a:pathLst>
              <a:path w="2770524" h="1664799">
                <a:moveTo>
                  <a:pt x="0" y="0"/>
                </a:moveTo>
                <a:lnTo>
                  <a:pt x="2770525" y="0"/>
                </a:lnTo>
                <a:lnTo>
                  <a:pt x="2770525"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6" name="Freeform 16"/>
          <p:cNvSpPr/>
          <p:nvPr/>
        </p:nvSpPr>
        <p:spPr>
          <a:xfrm rot="-6823717">
            <a:off x="2299594" y="6826824"/>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7" name="Freeform 17"/>
          <p:cNvSpPr/>
          <p:nvPr/>
        </p:nvSpPr>
        <p:spPr>
          <a:xfrm flipH="1">
            <a:off x="4270593" y="2612842"/>
            <a:ext cx="1467459" cy="1581362"/>
          </a:xfrm>
          <a:custGeom>
            <a:avLst/>
            <a:gdLst/>
            <a:ahLst/>
            <a:cxnLst/>
            <a:rect l="l" t="t" r="r" b="b"/>
            <a:pathLst>
              <a:path w="1467459" h="1581362">
                <a:moveTo>
                  <a:pt x="1467459" y="0"/>
                </a:moveTo>
                <a:lnTo>
                  <a:pt x="0" y="0"/>
                </a:lnTo>
                <a:lnTo>
                  <a:pt x="0" y="1581362"/>
                </a:lnTo>
                <a:lnTo>
                  <a:pt x="1467459" y="1581362"/>
                </a:lnTo>
                <a:lnTo>
                  <a:pt x="1467459"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8" name="Freeform 18"/>
          <p:cNvSpPr/>
          <p:nvPr/>
        </p:nvSpPr>
        <p:spPr>
          <a:xfrm>
            <a:off x="13746825" y="6745435"/>
            <a:ext cx="1140143" cy="122864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9" name="TextBox 19"/>
          <p:cNvSpPr txBox="1"/>
          <p:nvPr/>
        </p:nvSpPr>
        <p:spPr>
          <a:xfrm>
            <a:off x="803307" y="4805373"/>
            <a:ext cx="16455993" cy="1419859"/>
          </a:xfrm>
          <a:prstGeom prst="rect">
            <a:avLst/>
          </a:prstGeom>
        </p:spPr>
        <p:txBody>
          <a:bodyPr lIns="0" tIns="0" rIns="0" bIns="0" rtlCol="0" anchor="t">
            <a:spAutoFit/>
          </a:bodyPr>
          <a:lstStyle/>
          <a:p>
            <a:pPr algn="ctr">
              <a:lnSpc>
                <a:spcPts val="5740"/>
              </a:lnSpc>
            </a:pPr>
            <a:r>
              <a:rPr lang="en-US" sz="4100" b="1" spc="246">
                <a:solidFill>
                  <a:srgbClr val="000000"/>
                </a:solidFill>
                <a:latin typeface="Canva Sans Medium"/>
                <a:ea typeface="Canva Sans Medium"/>
                <a:cs typeface="Canva Sans Medium"/>
                <a:sym typeface="Canva Sans Medium"/>
              </a:rPr>
              <a:t>Enhancing stock investment strategies </a:t>
            </a:r>
          </a:p>
          <a:p>
            <a:pPr algn="ctr">
              <a:lnSpc>
                <a:spcPts val="5740"/>
              </a:lnSpc>
              <a:spcBef>
                <a:spcPct val="0"/>
              </a:spcBef>
            </a:pPr>
            <a:r>
              <a:rPr lang="en-US" sz="4100" b="1" spc="246">
                <a:solidFill>
                  <a:srgbClr val="000000"/>
                </a:solidFill>
                <a:latin typeface="Canva Sans Medium"/>
                <a:ea typeface="Canva Sans Medium"/>
                <a:cs typeface="Canva Sans Medium"/>
                <a:sym typeface="Canva Sans Medium"/>
              </a:rPr>
              <a:t>throught annual report analysis with large language model </a:t>
            </a:r>
          </a:p>
        </p:txBody>
      </p:sp>
      <p:sp>
        <p:nvSpPr>
          <p:cNvPr id="20" name="TextBox 20"/>
          <p:cNvSpPr txBox="1"/>
          <p:nvPr/>
        </p:nvSpPr>
        <p:spPr>
          <a:xfrm>
            <a:off x="5738052" y="6593035"/>
            <a:ext cx="7058620" cy="2222499"/>
          </a:xfrm>
          <a:prstGeom prst="rect">
            <a:avLst/>
          </a:prstGeom>
        </p:spPr>
        <p:txBody>
          <a:bodyPr lIns="0" tIns="0" rIns="0" bIns="0" rtlCol="0" anchor="t">
            <a:spAutoFit/>
          </a:bodyPr>
          <a:lstStyle/>
          <a:p>
            <a:pPr algn="just">
              <a:lnSpc>
                <a:spcPts val="5600"/>
              </a:lnSpc>
            </a:pPr>
            <a:r>
              <a:rPr lang="en-US" sz="4000" b="1" spc="240">
                <a:solidFill>
                  <a:srgbClr val="000000"/>
                </a:solidFill>
                <a:latin typeface="Calibri (MS) Bold"/>
                <a:ea typeface="Calibri (MS) Bold"/>
                <a:cs typeface="Calibri (MS) Bold"/>
                <a:sym typeface="Calibri (MS) Bold"/>
              </a:rPr>
              <a:t>23020345 - PHẠM TIẾN DŨNG</a:t>
            </a:r>
          </a:p>
          <a:p>
            <a:pPr algn="just">
              <a:lnSpc>
                <a:spcPts val="5600"/>
              </a:lnSpc>
            </a:pPr>
            <a:r>
              <a:rPr lang="en-US" sz="4000" b="1" spc="240">
                <a:solidFill>
                  <a:srgbClr val="000000"/>
                </a:solidFill>
                <a:latin typeface="Calibri (MS) Bold"/>
                <a:ea typeface="Calibri (MS) Bold"/>
                <a:cs typeface="Calibri (MS) Bold"/>
                <a:sym typeface="Calibri (MS) Bold"/>
              </a:rPr>
              <a:t>23020341 - VŨ BẢO CHINH</a:t>
            </a:r>
          </a:p>
          <a:p>
            <a:pPr algn="just">
              <a:lnSpc>
                <a:spcPts val="5600"/>
              </a:lnSpc>
              <a:spcBef>
                <a:spcPct val="0"/>
              </a:spcBef>
            </a:pPr>
            <a:r>
              <a:rPr lang="en-US" sz="4000" b="1" spc="240">
                <a:solidFill>
                  <a:srgbClr val="000000"/>
                </a:solidFill>
                <a:latin typeface="Calibri (MS) Bold"/>
                <a:ea typeface="Calibri (MS) Bold"/>
                <a:cs typeface="Calibri (MS) Bold"/>
                <a:sym typeface="Calibri (MS) Bold"/>
              </a:rPr>
              <a:t>23020327 - LÊ HỒNG ANH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TextBox 3"/>
          <p:cNvSpPr txBox="1"/>
          <p:nvPr/>
        </p:nvSpPr>
        <p:spPr>
          <a:xfrm>
            <a:off x="1699966" y="2707964"/>
            <a:ext cx="8435223" cy="4804396"/>
          </a:xfrm>
          <a:prstGeom prst="rect">
            <a:avLst/>
          </a:prstGeom>
        </p:spPr>
        <p:txBody>
          <a:bodyPr lIns="0" tIns="0" rIns="0" bIns="0" rtlCol="0" anchor="t">
            <a:spAutoFit/>
          </a:bodyPr>
          <a:lstStyle/>
          <a:p>
            <a:pPr algn="ctr">
              <a:lnSpc>
                <a:spcPts val="11519"/>
              </a:lnSpc>
            </a:pPr>
            <a:r>
              <a:rPr lang="en-US" sz="11999" spc="-719">
                <a:solidFill>
                  <a:srgbClr val="0B4E7C"/>
                </a:solidFill>
                <a:latin typeface="Rustic Printed"/>
                <a:ea typeface="Rustic Printed"/>
                <a:cs typeface="Rustic Printed"/>
                <a:sym typeface="Rustic Printed"/>
              </a:rPr>
              <a:t>BACKGROUND</a:t>
            </a:r>
          </a:p>
          <a:p>
            <a:pPr algn="ctr">
              <a:lnSpc>
                <a:spcPts val="11519"/>
              </a:lnSpc>
            </a:pPr>
            <a:r>
              <a:rPr lang="en-US" sz="11999" spc="-719">
                <a:solidFill>
                  <a:srgbClr val="0B4E7C"/>
                </a:solidFill>
                <a:latin typeface="Rustic Printed"/>
                <a:ea typeface="Rustic Printed"/>
                <a:cs typeface="Rustic Printed"/>
                <a:sym typeface="Rustic Printed"/>
              </a:rPr>
              <a:t>AND </a:t>
            </a:r>
          </a:p>
          <a:p>
            <a:pPr marL="0" lvl="0" indent="0" algn="ctr">
              <a:lnSpc>
                <a:spcPts val="11519"/>
              </a:lnSpc>
            </a:pPr>
            <a:r>
              <a:rPr lang="en-US" sz="11999" spc="-719">
                <a:solidFill>
                  <a:srgbClr val="0B4E7C"/>
                </a:solidFill>
                <a:latin typeface="Rustic Printed"/>
                <a:ea typeface="Rustic Printed"/>
                <a:cs typeface="Rustic Printed"/>
                <a:sym typeface="Rustic Printed"/>
              </a:rPr>
              <a:t>RELATED WORK</a:t>
            </a:r>
          </a:p>
        </p:txBody>
      </p:sp>
      <p:sp>
        <p:nvSpPr>
          <p:cNvPr id="4" name="Freeform 4"/>
          <p:cNvSpPr/>
          <p:nvPr/>
        </p:nvSpPr>
        <p:spPr>
          <a:xfrm>
            <a:off x="10985909" y="2212116"/>
            <a:ext cx="6273391" cy="5862769"/>
          </a:xfrm>
          <a:custGeom>
            <a:avLst/>
            <a:gdLst/>
            <a:ahLst/>
            <a:cxnLst/>
            <a:rect l="l" t="t" r="r" b="b"/>
            <a:pathLst>
              <a:path w="6273391" h="5862769">
                <a:moveTo>
                  <a:pt x="0" y="0"/>
                </a:moveTo>
                <a:lnTo>
                  <a:pt x="6273391" y="0"/>
                </a:lnTo>
                <a:lnTo>
                  <a:pt x="6273391"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2801657" y="3402088"/>
            <a:ext cx="3933570" cy="4778948"/>
          </a:xfrm>
          <a:custGeom>
            <a:avLst/>
            <a:gdLst/>
            <a:ahLst/>
            <a:cxnLst/>
            <a:rect l="l" t="t" r="r" b="b"/>
            <a:pathLst>
              <a:path w="3933570" h="4778948">
                <a:moveTo>
                  <a:pt x="0" y="0"/>
                </a:moveTo>
                <a:lnTo>
                  <a:pt x="3933571" y="0"/>
                </a:lnTo>
                <a:lnTo>
                  <a:pt x="3933571" y="4778948"/>
                </a:lnTo>
                <a:lnTo>
                  <a:pt x="0" y="4778948"/>
                </a:lnTo>
                <a:lnTo>
                  <a:pt x="0" y="0"/>
                </a:lnTo>
                <a:close/>
              </a:path>
            </a:pathLst>
          </a:custGeom>
          <a:blipFill>
            <a:blip r:embed="rId3"/>
            <a:stretch>
              <a:fillRect l="-57450" r="-58534"/>
            </a:stretch>
          </a:blipFill>
        </p:spPr>
      </p:sp>
      <p:sp>
        <p:nvSpPr>
          <p:cNvPr id="7" name="TextBox 7"/>
          <p:cNvSpPr txBox="1"/>
          <p:nvPr/>
        </p:nvSpPr>
        <p:spPr>
          <a:xfrm>
            <a:off x="3519557" y="1243213"/>
            <a:ext cx="11248885" cy="1504952"/>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CÔNG CỤ</a:t>
            </a:r>
          </a:p>
        </p:txBody>
      </p:sp>
      <p:sp>
        <p:nvSpPr>
          <p:cNvPr id="8" name="TextBox 8"/>
          <p:cNvSpPr txBox="1"/>
          <p:nvPr/>
        </p:nvSpPr>
        <p:spPr>
          <a:xfrm>
            <a:off x="830187" y="2400302"/>
            <a:ext cx="11743496" cy="6630121"/>
          </a:xfrm>
          <a:prstGeom prst="rect">
            <a:avLst/>
          </a:prstGeom>
        </p:spPr>
        <p:txBody>
          <a:bodyPr lIns="0" tIns="0" rIns="0" bIns="0" rtlCol="0" anchor="t">
            <a:spAutoFit/>
          </a:bodyPr>
          <a:lstStyle/>
          <a:p>
            <a:pPr marL="803493" lvl="1" indent="-401746" algn="l">
              <a:lnSpc>
                <a:spcPts val="5210"/>
              </a:lnSpc>
              <a:buFont typeface="Arial"/>
              <a:buChar char="•"/>
            </a:pPr>
            <a:r>
              <a:rPr lang="en-US" sz="3721" spc="223">
                <a:solidFill>
                  <a:srgbClr val="000000"/>
                </a:solidFill>
                <a:latin typeface="Calibri (MS)"/>
                <a:ea typeface="Calibri (MS)"/>
                <a:cs typeface="Calibri (MS)"/>
                <a:sym typeface="Calibri (MS)"/>
              </a:rPr>
              <a:t>Sử dụng mô hình ngôn ngữ lớn GPT-3.5 của OpenAI - là phiên bản ChatGPT sử dụng khi bài nghiên cứu làm việc (09/2023)</a:t>
            </a:r>
          </a:p>
          <a:p>
            <a:pPr marL="803493" lvl="1" indent="-401746" algn="l">
              <a:lnSpc>
                <a:spcPts val="5210"/>
              </a:lnSpc>
              <a:buFont typeface="Arial"/>
              <a:buChar char="•"/>
            </a:pPr>
            <a:r>
              <a:rPr lang="en-US" sz="3721" spc="223">
                <a:solidFill>
                  <a:srgbClr val="000000"/>
                </a:solidFill>
                <a:latin typeface="Calibri (MS)"/>
                <a:ea typeface="Calibri (MS)"/>
                <a:cs typeface="Calibri (MS)"/>
                <a:sym typeface="Calibri (MS)"/>
              </a:rPr>
              <a:t>Tác vụ và đặc tính :</a:t>
            </a:r>
          </a:p>
          <a:p>
            <a:pPr marL="1606986" lvl="2" indent="-535662" algn="l">
              <a:lnSpc>
                <a:spcPts val="5210"/>
              </a:lnSpc>
              <a:buFont typeface="Arial"/>
              <a:buChar char="⚬"/>
            </a:pPr>
            <a:r>
              <a:rPr lang="en-US" sz="3721" spc="223">
                <a:solidFill>
                  <a:srgbClr val="000000"/>
                </a:solidFill>
                <a:latin typeface="Calibri (MS)"/>
                <a:ea typeface="Calibri (MS)"/>
                <a:cs typeface="Calibri (MS)"/>
                <a:sym typeface="Calibri (MS)"/>
              </a:rPr>
              <a:t>Huấn luyện trên một tập dữ liệu khổng lồ</a:t>
            </a:r>
          </a:p>
          <a:p>
            <a:pPr marL="1606986" lvl="2" indent="-535662" algn="l">
              <a:lnSpc>
                <a:spcPts val="5210"/>
              </a:lnSpc>
              <a:buFont typeface="Arial"/>
              <a:buChar char="⚬"/>
            </a:pPr>
            <a:r>
              <a:rPr lang="en-US" sz="3721" spc="223">
                <a:solidFill>
                  <a:srgbClr val="000000"/>
                </a:solidFill>
                <a:latin typeface="Calibri (MS)"/>
                <a:ea typeface="Calibri (MS)"/>
                <a:cs typeface="Calibri (MS)"/>
                <a:sym typeface="Calibri (MS)"/>
              </a:rPr>
              <a:t>Có khả năng hiểu ngôn ngữ tự nhiên ở mức cao</a:t>
            </a:r>
          </a:p>
          <a:p>
            <a:pPr marL="1606986" lvl="2" indent="-535662" algn="l">
              <a:lnSpc>
                <a:spcPts val="5210"/>
              </a:lnSpc>
              <a:buFont typeface="Arial"/>
              <a:buChar char="⚬"/>
            </a:pPr>
            <a:r>
              <a:rPr lang="en-US" sz="3721" spc="223">
                <a:solidFill>
                  <a:srgbClr val="000000"/>
                </a:solidFill>
                <a:latin typeface="Calibri (MS)"/>
                <a:ea typeface="Calibri (MS)"/>
                <a:cs typeface="Calibri (MS)"/>
                <a:sym typeface="Calibri (MS)"/>
              </a:rPr>
              <a:t>Có thể trả lời các câu hỏi của người dùng dựa trên ngữ cảnh được cung cấp</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1604040" y="2748164"/>
            <a:ext cx="5260795" cy="5904908"/>
          </a:xfrm>
          <a:custGeom>
            <a:avLst/>
            <a:gdLst/>
            <a:ahLst/>
            <a:cxnLst/>
            <a:rect l="l" t="t" r="r" b="b"/>
            <a:pathLst>
              <a:path w="5260795" h="5904908">
                <a:moveTo>
                  <a:pt x="0" y="0"/>
                </a:moveTo>
                <a:lnTo>
                  <a:pt x="5260795" y="0"/>
                </a:lnTo>
                <a:lnTo>
                  <a:pt x="5260795" y="5904908"/>
                </a:lnTo>
                <a:lnTo>
                  <a:pt x="0" y="5904908"/>
                </a:lnTo>
                <a:lnTo>
                  <a:pt x="0" y="0"/>
                </a:lnTo>
                <a:close/>
              </a:path>
            </a:pathLst>
          </a:custGeom>
          <a:blipFill>
            <a:blip r:embed="rId3"/>
            <a:stretch>
              <a:fillRect l="-97570" r="-17250"/>
            </a:stretch>
          </a:blipFill>
        </p:spPr>
      </p:sp>
      <p:sp>
        <p:nvSpPr>
          <p:cNvPr id="7" name="TextBox 7"/>
          <p:cNvSpPr txBox="1"/>
          <p:nvPr/>
        </p:nvSpPr>
        <p:spPr>
          <a:xfrm>
            <a:off x="3519557" y="1243213"/>
            <a:ext cx="11248885" cy="1504952"/>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PHƯƠNG PHÁP</a:t>
            </a:r>
          </a:p>
        </p:txBody>
      </p:sp>
      <p:sp>
        <p:nvSpPr>
          <p:cNvPr id="8" name="TextBox 8"/>
          <p:cNvSpPr txBox="1"/>
          <p:nvPr/>
        </p:nvSpPr>
        <p:spPr>
          <a:xfrm>
            <a:off x="830187" y="3080917"/>
            <a:ext cx="10773853" cy="5315671"/>
          </a:xfrm>
          <a:prstGeom prst="rect">
            <a:avLst/>
          </a:prstGeom>
        </p:spPr>
        <p:txBody>
          <a:bodyPr lIns="0" tIns="0" rIns="0" bIns="0" rtlCol="0" anchor="t">
            <a:spAutoFit/>
          </a:bodyPr>
          <a:lstStyle/>
          <a:p>
            <a:pPr marL="803493" lvl="1" indent="-401746" algn="l">
              <a:lnSpc>
                <a:spcPts val="5210"/>
              </a:lnSpc>
              <a:buFont typeface="Arial"/>
              <a:buChar char="•"/>
            </a:pPr>
            <a:r>
              <a:rPr lang="en-US" sz="3721" spc="223">
                <a:solidFill>
                  <a:srgbClr val="000000"/>
                </a:solidFill>
                <a:latin typeface="Calibri (MS)"/>
                <a:ea typeface="Calibri (MS)"/>
                <a:cs typeface="Calibri (MS)"/>
                <a:sym typeface="Calibri (MS)"/>
              </a:rPr>
              <a:t>Xây dựng prompt chứa tiêu đề tin tức liên quan tới công ty cụ thể</a:t>
            </a:r>
          </a:p>
          <a:p>
            <a:pPr marL="803493" lvl="1" indent="-401746" algn="l">
              <a:lnSpc>
                <a:spcPts val="5210"/>
              </a:lnSpc>
              <a:buFont typeface="Arial"/>
              <a:buChar char="•"/>
            </a:pPr>
            <a:r>
              <a:rPr lang="en-US" sz="3721" spc="223">
                <a:solidFill>
                  <a:srgbClr val="000000"/>
                </a:solidFill>
                <a:latin typeface="Calibri (MS)"/>
                <a:ea typeface="Calibri (MS)"/>
                <a:cs typeface="Calibri (MS)"/>
                <a:sym typeface="Calibri (MS)"/>
              </a:rPr>
              <a:t>Yêu cầu LLM gán tag thích hợp cho tiêu đề đó</a:t>
            </a:r>
          </a:p>
          <a:p>
            <a:pPr marL="803493" lvl="1" indent="-401746" algn="l">
              <a:lnSpc>
                <a:spcPts val="5210"/>
              </a:lnSpc>
              <a:buFont typeface="Arial"/>
              <a:buChar char="•"/>
            </a:pPr>
            <a:r>
              <a:rPr lang="en-US" sz="3721" spc="223">
                <a:solidFill>
                  <a:srgbClr val="000000"/>
                </a:solidFill>
                <a:latin typeface="Calibri (MS)"/>
                <a:ea typeface="Calibri (MS)"/>
                <a:cs typeface="Calibri (MS)"/>
                <a:sym typeface="Calibri (MS)"/>
              </a:rPr>
              <a:t>Mục đích : Xác định xu hướng giá cổ phiếu trong ngày tiếp theo</a:t>
            </a:r>
          </a:p>
          <a:p>
            <a:pPr marL="803493" lvl="1" indent="-401746" algn="l">
              <a:lnSpc>
                <a:spcPts val="5210"/>
              </a:lnSpc>
              <a:buFont typeface="Arial"/>
              <a:buChar char="•"/>
            </a:pPr>
            <a:r>
              <a:rPr lang="en-US" sz="3721" spc="223">
                <a:solidFill>
                  <a:srgbClr val="000000"/>
                </a:solidFill>
                <a:latin typeface="Calibri (MS)"/>
                <a:ea typeface="Calibri (MS)"/>
                <a:cs typeface="Calibri (MS)"/>
                <a:sym typeface="Calibri (MS)"/>
              </a:rPr>
              <a:t>Kết quả thu được : LLM có sức mạnh đáng kể trong việc thống kê</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519557" y="1243213"/>
            <a:ext cx="11248885" cy="1504952"/>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NHỮNG HẠN CHẾ</a:t>
            </a:r>
          </a:p>
        </p:txBody>
      </p:sp>
      <p:sp>
        <p:nvSpPr>
          <p:cNvPr id="7" name="TextBox 7"/>
          <p:cNvSpPr txBox="1"/>
          <p:nvPr/>
        </p:nvSpPr>
        <p:spPr>
          <a:xfrm>
            <a:off x="1028700" y="2890470"/>
            <a:ext cx="16218778" cy="4864496"/>
          </a:xfrm>
          <a:prstGeom prst="rect">
            <a:avLst/>
          </a:prstGeom>
        </p:spPr>
        <p:txBody>
          <a:bodyPr lIns="0" tIns="0" rIns="0" bIns="0" rtlCol="0" anchor="t">
            <a:spAutoFit/>
          </a:bodyPr>
          <a:lstStyle/>
          <a:p>
            <a:pPr marL="803493" lvl="1" indent="-401746" algn="l">
              <a:lnSpc>
                <a:spcPts val="6512"/>
              </a:lnSpc>
              <a:buFont typeface="Arial"/>
              <a:buChar char="•"/>
            </a:pPr>
            <a:r>
              <a:rPr lang="en-US" sz="3721" spc="223">
                <a:solidFill>
                  <a:srgbClr val="000000"/>
                </a:solidFill>
                <a:latin typeface="Canva Sans"/>
                <a:ea typeface="Canva Sans"/>
                <a:cs typeface="Canva Sans"/>
                <a:sym typeface="Canva Sans"/>
              </a:rPr>
              <a:t>Phương pháp sử dụng công cụ</a:t>
            </a:r>
          </a:p>
          <a:p>
            <a:pPr marL="1606986" lvl="2" indent="-535662" algn="l">
              <a:lnSpc>
                <a:spcPts val="6512"/>
              </a:lnSpc>
              <a:buFont typeface="Arial"/>
              <a:buChar char="⚬"/>
            </a:pPr>
            <a:r>
              <a:rPr lang="en-US" sz="3721" spc="223">
                <a:solidFill>
                  <a:srgbClr val="000000"/>
                </a:solidFill>
                <a:latin typeface="Canva Sans"/>
                <a:ea typeface="Canva Sans"/>
                <a:cs typeface="Canva Sans"/>
                <a:sym typeface="Canva Sans"/>
              </a:rPr>
              <a:t>Hướng dẫn LLM đưa ra ba phản hồi mỗi prompt, dùng phản hồi này đưa ra quyết định mua hoặc bán </a:t>
            </a:r>
          </a:p>
          <a:p>
            <a:pPr marL="1606986" lvl="2" indent="-535662" algn="l">
              <a:lnSpc>
                <a:spcPts val="6512"/>
              </a:lnSpc>
              <a:buFont typeface="Arial"/>
              <a:buChar char="⚬"/>
            </a:pPr>
            <a:r>
              <a:rPr lang="en-US" sz="3721" spc="223">
                <a:solidFill>
                  <a:srgbClr val="000000"/>
                </a:solidFill>
                <a:latin typeface="Canva Sans"/>
                <a:ea typeface="Canva Sans"/>
                <a:cs typeface="Canva Sans"/>
                <a:sym typeface="Canva Sans"/>
              </a:rPr>
              <a:t>Dựa vào đặc trưng đơn lẻ (biến dự báo)</a:t>
            </a:r>
          </a:p>
          <a:p>
            <a:pPr marL="1606986" lvl="2" indent="-535662" algn="l">
              <a:lnSpc>
                <a:spcPts val="6512"/>
              </a:lnSpc>
              <a:buFont typeface="Arial"/>
              <a:buChar char="⚬"/>
            </a:pPr>
            <a:r>
              <a:rPr lang="en-US" sz="3721" spc="223">
                <a:solidFill>
                  <a:srgbClr val="000000"/>
                </a:solidFill>
                <a:latin typeface="Canva Sans"/>
                <a:ea typeface="Canva Sans"/>
                <a:cs typeface="Canva Sans"/>
                <a:sym typeface="Canva Sans"/>
              </a:rPr>
              <a:t>Chứng minh có hiệu quả trong bài nghiên cứu nhưng có thể có biến số phức tạp hơn phát sinh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519557" y="1243213"/>
            <a:ext cx="11248885" cy="1504952"/>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NHỮNG HẠN CHẾ</a:t>
            </a:r>
          </a:p>
        </p:txBody>
      </p:sp>
      <p:sp>
        <p:nvSpPr>
          <p:cNvPr id="7" name="TextBox 7"/>
          <p:cNvSpPr txBox="1"/>
          <p:nvPr/>
        </p:nvSpPr>
        <p:spPr>
          <a:xfrm>
            <a:off x="1028700" y="2471939"/>
            <a:ext cx="16218778" cy="5750321"/>
          </a:xfrm>
          <a:prstGeom prst="rect">
            <a:avLst/>
          </a:prstGeom>
        </p:spPr>
        <p:txBody>
          <a:bodyPr lIns="0" tIns="0" rIns="0" bIns="0" rtlCol="0" anchor="t">
            <a:spAutoFit/>
          </a:bodyPr>
          <a:lstStyle/>
          <a:p>
            <a:pPr marL="803493" lvl="1" indent="-401746" algn="l">
              <a:lnSpc>
                <a:spcPts val="6512"/>
              </a:lnSpc>
              <a:buFont typeface="Arial"/>
              <a:buChar char="•"/>
            </a:pPr>
            <a:r>
              <a:rPr lang="en-US" sz="3721" spc="223">
                <a:solidFill>
                  <a:srgbClr val="000000"/>
                </a:solidFill>
                <a:latin typeface="Calibri (MS)"/>
                <a:ea typeface="Calibri (MS)"/>
                <a:cs typeface="Calibri (MS)"/>
                <a:sym typeface="Calibri (MS)"/>
              </a:rPr>
              <a:t>Phương pháp lựa chọn cổ phiếu</a:t>
            </a:r>
          </a:p>
          <a:p>
            <a:pPr marL="1606986" lvl="2" indent="-535662" algn="l">
              <a:lnSpc>
                <a:spcPts val="6512"/>
              </a:lnSpc>
              <a:buFont typeface="Arial"/>
              <a:buChar char="⚬"/>
            </a:pPr>
            <a:r>
              <a:rPr lang="en-US" sz="3721" spc="223">
                <a:solidFill>
                  <a:srgbClr val="000000"/>
                </a:solidFill>
                <a:latin typeface="Calibri (MS)"/>
                <a:ea typeface="Calibri (MS)"/>
                <a:cs typeface="Calibri (MS)"/>
                <a:sym typeface="Calibri (MS)"/>
              </a:rPr>
              <a:t>Dựa trên các tiêu đề tin tức, không xem xét đến vòng quay danh mục đầu tư, dẫn đến chi phí giao dịch lớn</a:t>
            </a:r>
          </a:p>
          <a:p>
            <a:pPr marL="1606986" lvl="2" indent="-535662" algn="l">
              <a:lnSpc>
                <a:spcPts val="6512"/>
              </a:lnSpc>
              <a:buFont typeface="Arial"/>
              <a:buChar char="⚬"/>
            </a:pPr>
            <a:r>
              <a:rPr lang="en-US" sz="3721" spc="223">
                <a:solidFill>
                  <a:srgbClr val="000000"/>
                </a:solidFill>
                <a:latin typeface="Calibri (MS)"/>
                <a:ea typeface="Calibri (MS)"/>
                <a:cs typeface="Calibri (MS)"/>
                <a:sym typeface="Calibri (MS)"/>
              </a:rPr>
              <a:t>Tính cả chi phí giao dịch có ảnh hưởng đáng kể đến lợi nhuận ròng của chiến lược</a:t>
            </a:r>
          </a:p>
          <a:p>
            <a:pPr marL="1606986" lvl="2" indent="-535662" algn="l">
              <a:lnSpc>
                <a:spcPts val="6512"/>
              </a:lnSpc>
              <a:buFont typeface="Arial"/>
              <a:buChar char="⚬"/>
            </a:pPr>
            <a:r>
              <a:rPr lang="en-US" sz="3721" spc="223">
                <a:solidFill>
                  <a:srgbClr val="000000"/>
                </a:solidFill>
                <a:latin typeface="Calibri (MS)"/>
                <a:ea typeface="Calibri (MS)"/>
                <a:cs typeface="Calibri (MS)"/>
                <a:sym typeface="Calibri (MS)"/>
              </a:rPr>
              <a:t>Các tín hiệu giao dịch trong khung thời gian ngắn không còn mang lại lợi nhuận sau khi tính đến chi phí giao dịch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519557" y="1243213"/>
            <a:ext cx="11248885" cy="1504952"/>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GIẢI PHÁP</a:t>
            </a:r>
          </a:p>
        </p:txBody>
      </p:sp>
      <p:sp>
        <p:nvSpPr>
          <p:cNvPr id="7" name="TextBox 7"/>
          <p:cNvSpPr txBox="1"/>
          <p:nvPr/>
        </p:nvSpPr>
        <p:spPr>
          <a:xfrm>
            <a:off x="1040522" y="2949377"/>
            <a:ext cx="16218778" cy="4112021"/>
          </a:xfrm>
          <a:prstGeom prst="rect">
            <a:avLst/>
          </a:prstGeom>
        </p:spPr>
        <p:txBody>
          <a:bodyPr lIns="0" tIns="0" rIns="0" bIns="0" rtlCol="0" anchor="t">
            <a:spAutoFit/>
          </a:bodyPr>
          <a:lstStyle/>
          <a:p>
            <a:pPr marL="803493" lvl="1" indent="-401746" algn="l">
              <a:lnSpc>
                <a:spcPts val="6512"/>
              </a:lnSpc>
              <a:buFont typeface="Arial"/>
              <a:buChar char="•"/>
            </a:pPr>
            <a:r>
              <a:rPr lang="en-US" sz="3721" spc="223">
                <a:solidFill>
                  <a:srgbClr val="000000"/>
                </a:solidFill>
                <a:latin typeface="Calibri (MS)"/>
                <a:ea typeface="Calibri (MS)"/>
                <a:cs typeface="Calibri (MS)"/>
                <a:sym typeface="Calibri (MS)"/>
              </a:rPr>
              <a:t>Thu thập thông tin chi tiết từ các báo cáo thường niên toàn diện của công ty</a:t>
            </a:r>
          </a:p>
          <a:p>
            <a:pPr marL="1606986" lvl="2" indent="-535662" algn="l">
              <a:lnSpc>
                <a:spcPts val="6512"/>
              </a:lnSpc>
              <a:buFont typeface="Arial"/>
              <a:buChar char="⚬"/>
            </a:pPr>
            <a:r>
              <a:rPr lang="en-US" sz="3721" spc="223">
                <a:solidFill>
                  <a:srgbClr val="000000"/>
                </a:solidFill>
                <a:latin typeface="Calibri (MS)"/>
                <a:ea typeface="Calibri (MS)"/>
                <a:cs typeface="Calibri (MS)"/>
                <a:sym typeface="Calibri (MS)"/>
              </a:rPr>
              <a:t>Tín hiệu tạo ra có hiệu lực trong thời gian dài hơn </a:t>
            </a:r>
          </a:p>
          <a:p>
            <a:pPr marL="1606986" lvl="2" indent="-535662" algn="l">
              <a:lnSpc>
                <a:spcPts val="6512"/>
              </a:lnSpc>
              <a:buFont typeface="Arial"/>
              <a:buChar char="⚬"/>
            </a:pPr>
            <a:r>
              <a:rPr lang="en-US" sz="3721" spc="223">
                <a:solidFill>
                  <a:srgbClr val="000000"/>
                </a:solidFill>
                <a:latin typeface="Calibri (MS)"/>
                <a:ea typeface="Calibri (MS)"/>
                <a:cs typeface="Calibri (MS)"/>
                <a:sym typeface="Calibri (MS)"/>
              </a:rPr>
              <a:t>Cổ phiếu được chọn dựa trên những tín hiệu này sẽ chỉ phát sinh chi phí giao dịch không đáng kể mỗi năm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519557" y="1243213"/>
            <a:ext cx="11248885" cy="1504952"/>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GIẢI PHÁP</a:t>
            </a:r>
          </a:p>
        </p:txBody>
      </p:sp>
      <p:sp>
        <p:nvSpPr>
          <p:cNvPr id="7" name="TextBox 7"/>
          <p:cNvSpPr txBox="1"/>
          <p:nvPr/>
        </p:nvSpPr>
        <p:spPr>
          <a:xfrm>
            <a:off x="1040522" y="2949377"/>
            <a:ext cx="16218778" cy="4112021"/>
          </a:xfrm>
          <a:prstGeom prst="rect">
            <a:avLst/>
          </a:prstGeom>
        </p:spPr>
        <p:txBody>
          <a:bodyPr lIns="0" tIns="0" rIns="0" bIns="0" rtlCol="0" anchor="t">
            <a:spAutoFit/>
          </a:bodyPr>
          <a:lstStyle/>
          <a:p>
            <a:pPr marL="803493" lvl="1" indent="-401746" algn="l">
              <a:lnSpc>
                <a:spcPts val="6512"/>
              </a:lnSpc>
              <a:buFont typeface="Arial"/>
              <a:buChar char="•"/>
            </a:pPr>
            <a:r>
              <a:rPr lang="en-US" sz="3721" spc="223">
                <a:solidFill>
                  <a:srgbClr val="000000"/>
                </a:solidFill>
                <a:latin typeface="Calibri (MS)"/>
                <a:ea typeface="Calibri (MS)"/>
                <a:cs typeface="Calibri (MS)"/>
                <a:sym typeface="Calibri (MS)"/>
              </a:rPr>
              <a:t>Machine Learning được sử dụng kết hợp với đầu ra của LLM</a:t>
            </a:r>
          </a:p>
          <a:p>
            <a:pPr marL="1606986" lvl="2" indent="-535662" algn="l">
              <a:lnSpc>
                <a:spcPts val="6512"/>
              </a:lnSpc>
              <a:buFont typeface="Arial"/>
              <a:buChar char="⚬"/>
            </a:pPr>
            <a:r>
              <a:rPr lang="en-US" sz="3721" spc="223">
                <a:solidFill>
                  <a:srgbClr val="000000"/>
                </a:solidFill>
                <a:latin typeface="Calibri (MS)"/>
                <a:ea typeface="Calibri (MS)"/>
                <a:cs typeface="Calibri (MS)"/>
                <a:sym typeface="Calibri (MS)"/>
              </a:rPr>
              <a:t>ML có khả năng lựa chọn các đặc trưng quan trọng và loại bỏ các đặc trưng ít quan trọng hơn</a:t>
            </a:r>
          </a:p>
          <a:p>
            <a:pPr marL="1606986" lvl="2" indent="-535662" algn="l">
              <a:lnSpc>
                <a:spcPts val="6512"/>
              </a:lnSpc>
              <a:buFont typeface="Arial"/>
              <a:buChar char="⚬"/>
            </a:pPr>
            <a:r>
              <a:rPr lang="en-US" sz="3721" spc="223">
                <a:solidFill>
                  <a:srgbClr val="000000"/>
                </a:solidFill>
                <a:latin typeface="Calibri (MS)"/>
                <a:ea typeface="Calibri (MS)"/>
                <a:cs typeface="Calibri (MS)"/>
                <a:sym typeface="Calibri (MS)"/>
              </a:rPr>
              <a:t>ML có thể phát hiện tương quan phức tạp giữa các đặc trưng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TextBox 3"/>
          <p:cNvSpPr txBox="1"/>
          <p:nvPr/>
        </p:nvSpPr>
        <p:spPr>
          <a:xfrm>
            <a:off x="1260621" y="3918480"/>
            <a:ext cx="8435223" cy="1889746"/>
          </a:xfrm>
          <a:prstGeom prst="rect">
            <a:avLst/>
          </a:prstGeom>
        </p:spPr>
        <p:txBody>
          <a:bodyPr lIns="0" tIns="0" rIns="0" bIns="0" rtlCol="0" anchor="t">
            <a:spAutoFit/>
          </a:bodyPr>
          <a:lstStyle/>
          <a:p>
            <a:pPr marL="0" lvl="0" indent="0" algn="ctr">
              <a:lnSpc>
                <a:spcPts val="11519"/>
              </a:lnSpc>
            </a:pPr>
            <a:r>
              <a:rPr lang="en-US" sz="11999" spc="-719">
                <a:solidFill>
                  <a:srgbClr val="0B4E7C"/>
                </a:solidFill>
                <a:latin typeface="Rustic Printed"/>
                <a:ea typeface="Rustic Printed"/>
                <a:cs typeface="Rustic Printed"/>
                <a:sym typeface="Rustic Printed"/>
              </a:rPr>
              <a:t>DATA</a:t>
            </a:r>
          </a:p>
        </p:txBody>
      </p:sp>
      <p:sp>
        <p:nvSpPr>
          <p:cNvPr id="4" name="Freeform 4"/>
          <p:cNvSpPr/>
          <p:nvPr/>
        </p:nvSpPr>
        <p:spPr>
          <a:xfrm>
            <a:off x="10985909" y="2212116"/>
            <a:ext cx="6273391" cy="5862769"/>
          </a:xfrm>
          <a:custGeom>
            <a:avLst/>
            <a:gdLst/>
            <a:ahLst/>
            <a:cxnLst/>
            <a:rect l="l" t="t" r="r" b="b"/>
            <a:pathLst>
              <a:path w="6273391" h="5862769">
                <a:moveTo>
                  <a:pt x="0" y="0"/>
                </a:moveTo>
                <a:lnTo>
                  <a:pt x="6273391" y="0"/>
                </a:lnTo>
                <a:lnTo>
                  <a:pt x="6273391"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519557" y="1243213"/>
            <a:ext cx="11248885" cy="1504952"/>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NGUỒN DỮ LIỆU</a:t>
            </a:r>
          </a:p>
        </p:txBody>
      </p:sp>
      <p:sp>
        <p:nvSpPr>
          <p:cNvPr id="7" name="TextBox 7"/>
          <p:cNvSpPr txBox="1"/>
          <p:nvPr/>
        </p:nvSpPr>
        <p:spPr>
          <a:xfrm>
            <a:off x="1028700" y="2481464"/>
            <a:ext cx="16218778" cy="5805527"/>
          </a:xfrm>
          <a:prstGeom prst="rect">
            <a:avLst/>
          </a:prstGeom>
        </p:spPr>
        <p:txBody>
          <a:bodyPr lIns="0" tIns="0" rIns="0" bIns="0" rtlCol="0" anchor="t">
            <a:spAutoFit/>
          </a:bodyPr>
          <a:lstStyle/>
          <a:p>
            <a:pPr marL="809502" lvl="1" indent="-404751" algn="l">
              <a:lnSpc>
                <a:spcPts val="6561"/>
              </a:lnSpc>
              <a:buFont typeface="Arial"/>
              <a:buChar char="•"/>
            </a:pPr>
            <a:r>
              <a:rPr lang="en-US" sz="3749" spc="224">
                <a:solidFill>
                  <a:srgbClr val="000000"/>
                </a:solidFill>
                <a:latin typeface="Calibri (MS)"/>
                <a:ea typeface="Calibri (MS)"/>
                <a:cs typeface="Calibri (MS)"/>
                <a:sym typeface="Calibri (MS)"/>
              </a:rPr>
              <a:t>Hồ sơ 10-K : Lấy từ cơ sở dữ liệu EDGAR (SEC)</a:t>
            </a:r>
          </a:p>
          <a:p>
            <a:pPr marL="1619004" lvl="2" indent="-539668" algn="l">
              <a:lnSpc>
                <a:spcPts val="6561"/>
              </a:lnSpc>
              <a:buFont typeface="Arial"/>
              <a:buChar char="⚬"/>
            </a:pPr>
            <a:r>
              <a:rPr lang="en-US" sz="3749" spc="224">
                <a:solidFill>
                  <a:srgbClr val="000000"/>
                </a:solidFill>
                <a:latin typeface="Calibri (MS)"/>
                <a:ea typeface="Calibri (MS)"/>
                <a:cs typeface="Calibri (MS)"/>
                <a:sym typeface="Calibri (MS)"/>
              </a:rPr>
              <a:t>EDGAR - Electronic Data Gathering, Analysis, and Retrieval</a:t>
            </a:r>
          </a:p>
          <a:p>
            <a:pPr marL="1619004" lvl="2" indent="-539668" algn="l">
              <a:lnSpc>
                <a:spcPts val="6561"/>
              </a:lnSpc>
              <a:buFont typeface="Arial"/>
              <a:buChar char="⚬"/>
            </a:pPr>
            <a:r>
              <a:rPr lang="en-US" sz="3749" spc="224">
                <a:solidFill>
                  <a:srgbClr val="000000"/>
                </a:solidFill>
                <a:latin typeface="Calibri (MS)"/>
                <a:ea typeface="Calibri (MS)"/>
                <a:cs typeface="Calibri (MS)"/>
                <a:sym typeface="Calibri (MS)"/>
              </a:rPr>
              <a:t>SEC - U.S. Securities and Exchange Commission</a:t>
            </a:r>
          </a:p>
          <a:p>
            <a:pPr marL="1619004" lvl="2" indent="-539668" algn="l">
              <a:lnSpc>
                <a:spcPts val="6561"/>
              </a:lnSpc>
              <a:buFont typeface="Arial"/>
              <a:buChar char="⚬"/>
            </a:pPr>
            <a:r>
              <a:rPr lang="en-US" sz="3749" spc="224">
                <a:solidFill>
                  <a:srgbClr val="000000"/>
                </a:solidFill>
                <a:latin typeface="Calibri (MS)"/>
                <a:ea typeface="Calibri (MS)"/>
                <a:cs typeface="Calibri (MS)"/>
                <a:sym typeface="Calibri (MS)"/>
              </a:rPr>
              <a:t>Thu thập từ năm 2002 đến 2023</a:t>
            </a:r>
          </a:p>
          <a:p>
            <a:pPr marL="1619004" lvl="2" indent="-539668" algn="l">
              <a:lnSpc>
                <a:spcPts val="6561"/>
              </a:lnSpc>
              <a:buFont typeface="Arial"/>
              <a:buChar char="⚬"/>
            </a:pPr>
            <a:r>
              <a:rPr lang="en-US" sz="3749" spc="224">
                <a:solidFill>
                  <a:srgbClr val="000000"/>
                </a:solidFill>
                <a:latin typeface="Calibri (MS)"/>
                <a:ea typeface="Calibri (MS)"/>
                <a:cs typeface="Calibri (MS)"/>
                <a:sym typeface="Calibri (MS)"/>
              </a:rPr>
              <a:t>Tổng số 24.200 tài liệu được tải xuống và lưu trữ cục bộ cùng với ngày nộp tương ứng</a:t>
            </a:r>
          </a:p>
          <a:p>
            <a:pPr marL="1619004" lvl="2" indent="-539668" algn="l">
              <a:lnSpc>
                <a:spcPts val="6561"/>
              </a:lnSpc>
              <a:buFont typeface="Arial"/>
              <a:buChar char="⚬"/>
            </a:pPr>
            <a:r>
              <a:rPr lang="en-US" sz="3749" spc="224">
                <a:solidFill>
                  <a:srgbClr val="000000"/>
                </a:solidFill>
                <a:latin typeface="Calibri (MS)"/>
                <a:ea typeface="Calibri (MS)"/>
                <a:cs typeface="Calibri (MS)"/>
                <a:sym typeface="Calibri (MS)"/>
              </a:rPr>
              <a:t>Tổng cộng 85GB dung lượng dữ liệu</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1362276"/>
            <a:ext cx="16230600" cy="1571627"/>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TỔNG QUAN MỤC ĐÍCH DỮ LIỆU</a:t>
            </a:r>
          </a:p>
        </p:txBody>
      </p:sp>
      <p:sp>
        <p:nvSpPr>
          <p:cNvPr id="7" name="TextBox 7"/>
          <p:cNvSpPr txBox="1"/>
          <p:nvPr/>
        </p:nvSpPr>
        <p:spPr>
          <a:xfrm>
            <a:off x="1028700" y="3564703"/>
            <a:ext cx="16218778" cy="2805170"/>
          </a:xfrm>
          <a:prstGeom prst="rect">
            <a:avLst/>
          </a:prstGeom>
        </p:spPr>
        <p:txBody>
          <a:bodyPr lIns="0" tIns="0" rIns="0" bIns="0" rtlCol="0" anchor="t">
            <a:spAutoFit/>
          </a:bodyPr>
          <a:lstStyle/>
          <a:p>
            <a:pPr marL="809502" lvl="1" indent="-404751" algn="l">
              <a:lnSpc>
                <a:spcPts val="7461"/>
              </a:lnSpc>
              <a:buFont typeface="Arial"/>
              <a:buChar char="•"/>
            </a:pPr>
            <a:r>
              <a:rPr lang="en-US" sz="3749" spc="224">
                <a:solidFill>
                  <a:srgbClr val="000000"/>
                </a:solidFill>
                <a:latin typeface="Calibri (MS)"/>
                <a:ea typeface="Calibri (MS)"/>
                <a:cs typeface="Calibri (MS)"/>
                <a:sym typeface="Calibri (MS)"/>
              </a:rPr>
              <a:t>Trích xuất dữ liệu tài chính từ hồ sơ 10-K</a:t>
            </a:r>
          </a:p>
          <a:p>
            <a:pPr marL="809502" lvl="1" indent="-404751" algn="l">
              <a:lnSpc>
                <a:spcPts val="7461"/>
              </a:lnSpc>
              <a:buFont typeface="Arial"/>
              <a:buChar char="•"/>
            </a:pPr>
            <a:r>
              <a:rPr lang="en-US" sz="3749" spc="224">
                <a:solidFill>
                  <a:srgbClr val="000000"/>
                </a:solidFill>
                <a:latin typeface="Calibri (MS)"/>
                <a:ea typeface="Calibri (MS)"/>
                <a:cs typeface="Calibri (MS)"/>
                <a:sym typeface="Calibri (MS)"/>
              </a:rPr>
              <a:t>Context dữ liệu cho LLM để đưa ra câu trả lời tối ưu</a:t>
            </a:r>
          </a:p>
          <a:p>
            <a:pPr marL="809502" lvl="1" indent="-404751" algn="l">
              <a:lnSpc>
                <a:spcPts val="7461"/>
              </a:lnSpc>
              <a:buFont typeface="Arial"/>
              <a:buChar char="•"/>
            </a:pPr>
            <a:r>
              <a:rPr lang="en-US" sz="3749" spc="224">
                <a:solidFill>
                  <a:srgbClr val="000000"/>
                </a:solidFill>
                <a:latin typeface="Calibri (MS)"/>
                <a:ea typeface="Calibri (MS)"/>
                <a:cs typeface="Calibri (MS)"/>
                <a:sym typeface="Calibri (MS)"/>
              </a:rPr>
              <a:t>Sử dụng đặc trưng đầu vào cho mô hình Machine Learning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846632" y="-1082517"/>
            <a:ext cx="2875332" cy="3635478"/>
          </a:xfrm>
          <a:custGeom>
            <a:avLst/>
            <a:gdLst/>
            <a:ahLst/>
            <a:cxnLst/>
            <a:rect l="l" t="t" r="r" b="b"/>
            <a:pathLst>
              <a:path w="2875332" h="3635478">
                <a:moveTo>
                  <a:pt x="0" y="0"/>
                </a:moveTo>
                <a:lnTo>
                  <a:pt x="2875332" y="0"/>
                </a:lnTo>
                <a:lnTo>
                  <a:pt x="2875332"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25462" y="714852"/>
            <a:ext cx="5416306" cy="2751671"/>
          </a:xfrm>
          <a:custGeom>
            <a:avLst/>
            <a:gdLst/>
            <a:ahLst/>
            <a:cxnLst/>
            <a:rect l="l" t="t" r="r" b="b"/>
            <a:pathLst>
              <a:path w="5416306" h="2751671">
                <a:moveTo>
                  <a:pt x="0" y="0"/>
                </a:moveTo>
                <a:lnTo>
                  <a:pt x="5416306" y="0"/>
                </a:lnTo>
                <a:lnTo>
                  <a:pt x="5416306" y="2751672"/>
                </a:lnTo>
                <a:lnTo>
                  <a:pt x="0" y="2751672"/>
                </a:lnTo>
                <a:lnTo>
                  <a:pt x="0" y="0"/>
                </a:lnTo>
                <a:close/>
              </a:path>
            </a:pathLst>
          </a:custGeom>
          <a:blipFill>
            <a:blip r:embed="rId5">
              <a:extLst>
                <a:ext uri="{96DAC541-7B7A-43D3-8B79-37D633B846F1}">
                  <asvg:svgBlip xmlns:asvg="http://schemas.microsoft.com/office/drawing/2016/SVG/main" r:embed="rId6"/>
                </a:ext>
              </a:extLst>
            </a:blip>
            <a:stretch>
              <a:fillRect r="-25054"/>
            </a:stretch>
          </a:blipFill>
          <a:ln cap="sq">
            <a:noFill/>
            <a:prstDash val="solid"/>
            <a:miter/>
          </a:ln>
        </p:spPr>
      </p:sp>
      <p:sp>
        <p:nvSpPr>
          <p:cNvPr id="5" name="Freeform 5"/>
          <p:cNvSpPr/>
          <p:nvPr/>
        </p:nvSpPr>
        <p:spPr>
          <a:xfrm rot="-10800000">
            <a:off x="625462" y="3756774"/>
            <a:ext cx="5416306" cy="2751671"/>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7">
              <a:extLst>
                <a:ext uri="{96DAC541-7B7A-43D3-8B79-37D633B846F1}">
                  <asvg:svgBlip xmlns:asvg="http://schemas.microsoft.com/office/drawing/2016/SVG/main" r:embed="rId8"/>
                </a:ext>
              </a:extLst>
            </a:blip>
            <a:stretch>
              <a:fillRect r="-25054"/>
            </a:stretch>
          </a:blipFill>
          <a:ln cap="sq">
            <a:noFill/>
            <a:prstDash val="solid"/>
            <a:miter/>
          </a:ln>
        </p:spPr>
      </p:sp>
      <p:sp>
        <p:nvSpPr>
          <p:cNvPr id="6" name="Freeform 6"/>
          <p:cNvSpPr/>
          <p:nvPr/>
        </p:nvSpPr>
        <p:spPr>
          <a:xfrm>
            <a:off x="625462" y="6800107"/>
            <a:ext cx="5416306" cy="2751671"/>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9">
              <a:extLst>
                <a:ext uri="{96DAC541-7B7A-43D3-8B79-37D633B846F1}">
                  <asvg:svgBlip xmlns:asvg="http://schemas.microsoft.com/office/drawing/2016/SVG/main" r:embed="rId10"/>
                </a:ext>
              </a:extLst>
            </a:blip>
            <a:stretch>
              <a:fillRect r="-25054"/>
            </a:stretch>
          </a:blipFill>
          <a:ln cap="sq">
            <a:noFill/>
            <a:prstDash val="solid"/>
            <a:miter/>
          </a:ln>
        </p:spPr>
      </p:sp>
      <p:sp>
        <p:nvSpPr>
          <p:cNvPr id="7" name="Freeform 7"/>
          <p:cNvSpPr/>
          <p:nvPr/>
        </p:nvSpPr>
        <p:spPr>
          <a:xfrm>
            <a:off x="12246232" y="735222"/>
            <a:ext cx="5416306" cy="2751671"/>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9">
              <a:extLst>
                <a:ext uri="{96DAC541-7B7A-43D3-8B79-37D633B846F1}">
                  <asvg:svgBlip xmlns:asvg="http://schemas.microsoft.com/office/drawing/2016/SVG/main" r:embed="rId10"/>
                </a:ext>
              </a:extLst>
            </a:blip>
            <a:stretch>
              <a:fillRect r="-25054"/>
            </a:stretch>
          </a:blipFill>
          <a:ln cap="sq">
            <a:noFill/>
            <a:prstDash val="solid"/>
            <a:miter/>
          </a:ln>
        </p:spPr>
      </p:sp>
      <p:sp>
        <p:nvSpPr>
          <p:cNvPr id="8" name="Freeform 8"/>
          <p:cNvSpPr/>
          <p:nvPr/>
        </p:nvSpPr>
        <p:spPr>
          <a:xfrm rot="-366315">
            <a:off x="16763321" y="4670879"/>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rot="-10800000">
            <a:off x="12246232" y="3777144"/>
            <a:ext cx="5416306" cy="2751671"/>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5">
              <a:extLst>
                <a:ext uri="{96DAC541-7B7A-43D3-8B79-37D633B846F1}">
                  <asvg:svgBlip xmlns:asvg="http://schemas.microsoft.com/office/drawing/2016/SVG/main" r:embed="rId6"/>
                </a:ext>
              </a:extLst>
            </a:blip>
            <a:stretch>
              <a:fillRect r="-25054"/>
            </a:stretch>
          </a:blipFill>
          <a:ln cap="sq">
            <a:noFill/>
            <a:prstDash val="solid"/>
            <a:miter/>
          </a:ln>
        </p:spPr>
      </p:sp>
      <p:sp>
        <p:nvSpPr>
          <p:cNvPr id="10" name="Freeform 10"/>
          <p:cNvSpPr/>
          <p:nvPr/>
        </p:nvSpPr>
        <p:spPr>
          <a:xfrm>
            <a:off x="12246232" y="6820476"/>
            <a:ext cx="5416306" cy="2751671"/>
          </a:xfrm>
          <a:custGeom>
            <a:avLst/>
            <a:gdLst/>
            <a:ahLst/>
            <a:cxnLst/>
            <a:rect l="l" t="t" r="r" b="b"/>
            <a:pathLst>
              <a:path w="5416306" h="2751671">
                <a:moveTo>
                  <a:pt x="0" y="0"/>
                </a:moveTo>
                <a:lnTo>
                  <a:pt x="5416306" y="0"/>
                </a:lnTo>
                <a:lnTo>
                  <a:pt x="5416306" y="2751672"/>
                </a:lnTo>
                <a:lnTo>
                  <a:pt x="0" y="2751672"/>
                </a:lnTo>
                <a:lnTo>
                  <a:pt x="0" y="0"/>
                </a:lnTo>
                <a:close/>
              </a:path>
            </a:pathLst>
          </a:custGeom>
          <a:blipFill>
            <a:blip r:embed="rId7">
              <a:extLst>
                <a:ext uri="{96DAC541-7B7A-43D3-8B79-37D633B846F1}">
                  <asvg:svgBlip xmlns:asvg="http://schemas.microsoft.com/office/drawing/2016/SVG/main" r:embed="rId8"/>
                </a:ext>
              </a:extLst>
            </a:blip>
            <a:stretch>
              <a:fillRect r="-25054"/>
            </a:stretch>
          </a:blipFill>
          <a:ln cap="sq">
            <a:noFill/>
            <a:prstDash val="solid"/>
            <a:miter/>
          </a:ln>
        </p:spPr>
      </p:sp>
      <p:sp>
        <p:nvSpPr>
          <p:cNvPr id="11" name="TextBox 11"/>
          <p:cNvSpPr txBox="1"/>
          <p:nvPr/>
        </p:nvSpPr>
        <p:spPr>
          <a:xfrm>
            <a:off x="6670564" y="3390900"/>
            <a:ext cx="4946872" cy="3695700"/>
          </a:xfrm>
          <a:prstGeom prst="rect">
            <a:avLst/>
          </a:prstGeom>
        </p:spPr>
        <p:txBody>
          <a:bodyPr lIns="0" tIns="0" rIns="0" bIns="0" rtlCol="0" anchor="t">
            <a:spAutoFit/>
          </a:bodyPr>
          <a:lstStyle/>
          <a:p>
            <a:pPr marL="0" lvl="0" indent="0" algn="ctr">
              <a:lnSpc>
                <a:spcPts val="12600"/>
              </a:lnSpc>
              <a:spcBef>
                <a:spcPct val="0"/>
              </a:spcBef>
            </a:pPr>
            <a:r>
              <a:rPr lang="en-US" sz="15000" b="1" spc="-900">
                <a:solidFill>
                  <a:srgbClr val="000000"/>
                </a:solidFill>
                <a:latin typeface="Calibri (MS) Bold"/>
                <a:ea typeface="Calibri (MS) Bold"/>
                <a:cs typeface="Calibri (MS) Bold"/>
                <a:sym typeface="Calibri (MS) Bold"/>
              </a:rPr>
              <a:t>BỐ CỤC</a:t>
            </a:r>
          </a:p>
        </p:txBody>
      </p:sp>
      <p:sp>
        <p:nvSpPr>
          <p:cNvPr id="12" name="Freeform 12"/>
          <p:cNvSpPr/>
          <p:nvPr/>
        </p:nvSpPr>
        <p:spPr>
          <a:xfrm rot="-7900054">
            <a:off x="6683659" y="2428354"/>
            <a:ext cx="879329" cy="394899"/>
          </a:xfrm>
          <a:custGeom>
            <a:avLst/>
            <a:gdLst/>
            <a:ahLst/>
            <a:cxnLst/>
            <a:rect l="l" t="t" r="r" b="b"/>
            <a:pathLst>
              <a:path w="879329" h="394899">
                <a:moveTo>
                  <a:pt x="0" y="0"/>
                </a:moveTo>
                <a:lnTo>
                  <a:pt x="879329" y="0"/>
                </a:lnTo>
                <a:lnTo>
                  <a:pt x="879329" y="394899"/>
                </a:lnTo>
                <a:lnTo>
                  <a:pt x="0" y="39489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3" name="Freeform 13"/>
          <p:cNvSpPr/>
          <p:nvPr/>
        </p:nvSpPr>
        <p:spPr>
          <a:xfrm rot="-2700000">
            <a:off x="10714295" y="2419160"/>
            <a:ext cx="879329" cy="394899"/>
          </a:xfrm>
          <a:custGeom>
            <a:avLst/>
            <a:gdLst/>
            <a:ahLst/>
            <a:cxnLst/>
            <a:rect l="l" t="t" r="r" b="b"/>
            <a:pathLst>
              <a:path w="879329" h="394899">
                <a:moveTo>
                  <a:pt x="0" y="0"/>
                </a:moveTo>
                <a:lnTo>
                  <a:pt x="879329" y="0"/>
                </a:lnTo>
                <a:lnTo>
                  <a:pt x="879329" y="394899"/>
                </a:lnTo>
                <a:lnTo>
                  <a:pt x="0" y="39489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Freeform 14"/>
          <p:cNvSpPr/>
          <p:nvPr/>
        </p:nvSpPr>
        <p:spPr>
          <a:xfrm rot="3209977">
            <a:off x="10730752" y="7477591"/>
            <a:ext cx="846414" cy="380117"/>
          </a:xfrm>
          <a:custGeom>
            <a:avLst/>
            <a:gdLst/>
            <a:ahLst/>
            <a:cxnLst/>
            <a:rect l="l" t="t" r="r" b="b"/>
            <a:pathLst>
              <a:path w="846414" h="380117">
                <a:moveTo>
                  <a:pt x="0" y="0"/>
                </a:moveTo>
                <a:lnTo>
                  <a:pt x="846414" y="0"/>
                </a:lnTo>
                <a:lnTo>
                  <a:pt x="846414" y="380117"/>
                </a:lnTo>
                <a:lnTo>
                  <a:pt x="0" y="38011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rot="7866361">
            <a:off x="6727823" y="7539773"/>
            <a:ext cx="846414" cy="380117"/>
          </a:xfrm>
          <a:custGeom>
            <a:avLst/>
            <a:gdLst/>
            <a:ahLst/>
            <a:cxnLst/>
            <a:rect l="l" t="t" r="r" b="b"/>
            <a:pathLst>
              <a:path w="846414" h="380117">
                <a:moveTo>
                  <a:pt x="0" y="0"/>
                </a:moveTo>
                <a:lnTo>
                  <a:pt x="846414" y="0"/>
                </a:lnTo>
                <a:lnTo>
                  <a:pt x="846414" y="380117"/>
                </a:lnTo>
                <a:lnTo>
                  <a:pt x="0" y="38011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6" name="Freeform 16"/>
          <p:cNvSpPr/>
          <p:nvPr/>
        </p:nvSpPr>
        <p:spPr>
          <a:xfrm>
            <a:off x="-722807" y="9667398"/>
            <a:ext cx="4222162" cy="1519978"/>
          </a:xfrm>
          <a:custGeom>
            <a:avLst/>
            <a:gdLst/>
            <a:ahLst/>
            <a:cxnLst/>
            <a:rect l="l" t="t" r="r" b="b"/>
            <a:pathLst>
              <a:path w="4222162" h="1519978">
                <a:moveTo>
                  <a:pt x="0" y="0"/>
                </a:moveTo>
                <a:lnTo>
                  <a:pt x="4222162" y="0"/>
                </a:lnTo>
                <a:lnTo>
                  <a:pt x="4222162" y="1519978"/>
                </a:lnTo>
                <a:lnTo>
                  <a:pt x="0" y="1519978"/>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7" name="Freeform 17"/>
          <p:cNvSpPr/>
          <p:nvPr/>
        </p:nvSpPr>
        <p:spPr>
          <a:xfrm>
            <a:off x="8103209" y="9258300"/>
            <a:ext cx="4826643" cy="3119218"/>
          </a:xfrm>
          <a:custGeom>
            <a:avLst/>
            <a:gdLst/>
            <a:ahLst/>
            <a:cxnLst/>
            <a:rect l="l" t="t" r="r" b="b"/>
            <a:pathLst>
              <a:path w="4826643" h="3119218">
                <a:moveTo>
                  <a:pt x="0" y="0"/>
                </a:moveTo>
                <a:lnTo>
                  <a:pt x="4826643" y="0"/>
                </a:lnTo>
                <a:lnTo>
                  <a:pt x="4826643" y="3119218"/>
                </a:lnTo>
                <a:lnTo>
                  <a:pt x="0" y="3119218"/>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8" name="Freeform 18"/>
          <p:cNvSpPr/>
          <p:nvPr/>
        </p:nvSpPr>
        <p:spPr>
          <a:xfrm rot="-10800000">
            <a:off x="6963965" y="-924229"/>
            <a:ext cx="5282267" cy="2165729"/>
          </a:xfrm>
          <a:custGeom>
            <a:avLst/>
            <a:gdLst/>
            <a:ahLst/>
            <a:cxnLst/>
            <a:rect l="l" t="t" r="r" b="b"/>
            <a:pathLst>
              <a:path w="5282267" h="2165729">
                <a:moveTo>
                  <a:pt x="0" y="0"/>
                </a:moveTo>
                <a:lnTo>
                  <a:pt x="5282267" y="0"/>
                </a:lnTo>
                <a:lnTo>
                  <a:pt x="5282267" y="2165729"/>
                </a:lnTo>
                <a:lnTo>
                  <a:pt x="0" y="2165729"/>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9" name="Freeform 19"/>
          <p:cNvSpPr/>
          <p:nvPr/>
        </p:nvSpPr>
        <p:spPr>
          <a:xfrm flipH="1">
            <a:off x="8690951" y="2223971"/>
            <a:ext cx="906098" cy="976429"/>
          </a:xfrm>
          <a:custGeom>
            <a:avLst/>
            <a:gdLst/>
            <a:ahLst/>
            <a:cxnLst/>
            <a:rect l="l" t="t" r="r" b="b"/>
            <a:pathLst>
              <a:path w="906098" h="976429">
                <a:moveTo>
                  <a:pt x="906098" y="0"/>
                </a:moveTo>
                <a:lnTo>
                  <a:pt x="0" y="0"/>
                </a:lnTo>
                <a:lnTo>
                  <a:pt x="0" y="976429"/>
                </a:lnTo>
                <a:lnTo>
                  <a:pt x="906098" y="976429"/>
                </a:lnTo>
                <a:lnTo>
                  <a:pt x="906098"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20" name="Freeform 20"/>
          <p:cNvSpPr/>
          <p:nvPr/>
        </p:nvSpPr>
        <p:spPr>
          <a:xfrm>
            <a:off x="11165865" y="4946051"/>
            <a:ext cx="879329" cy="394899"/>
          </a:xfrm>
          <a:custGeom>
            <a:avLst/>
            <a:gdLst/>
            <a:ahLst/>
            <a:cxnLst/>
            <a:rect l="l" t="t" r="r" b="b"/>
            <a:pathLst>
              <a:path w="879329" h="394899">
                <a:moveTo>
                  <a:pt x="0" y="0"/>
                </a:moveTo>
                <a:lnTo>
                  <a:pt x="879329" y="0"/>
                </a:lnTo>
                <a:lnTo>
                  <a:pt x="879329" y="394898"/>
                </a:lnTo>
                <a:lnTo>
                  <a:pt x="0" y="39489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1" name="Freeform 21"/>
          <p:cNvSpPr/>
          <p:nvPr/>
        </p:nvSpPr>
        <p:spPr>
          <a:xfrm rot="-10800000">
            <a:off x="6242806" y="4946051"/>
            <a:ext cx="879329" cy="394899"/>
          </a:xfrm>
          <a:custGeom>
            <a:avLst/>
            <a:gdLst/>
            <a:ahLst/>
            <a:cxnLst/>
            <a:rect l="l" t="t" r="r" b="b"/>
            <a:pathLst>
              <a:path w="879329" h="394899">
                <a:moveTo>
                  <a:pt x="0" y="0"/>
                </a:moveTo>
                <a:lnTo>
                  <a:pt x="879329" y="0"/>
                </a:lnTo>
                <a:lnTo>
                  <a:pt x="879329" y="394898"/>
                </a:lnTo>
                <a:lnTo>
                  <a:pt x="0" y="39489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2" name="TextBox 22"/>
          <p:cNvSpPr txBox="1"/>
          <p:nvPr/>
        </p:nvSpPr>
        <p:spPr>
          <a:xfrm>
            <a:off x="625462" y="1676350"/>
            <a:ext cx="5416306" cy="752475"/>
          </a:xfrm>
          <a:prstGeom prst="rect">
            <a:avLst/>
          </a:prstGeom>
        </p:spPr>
        <p:txBody>
          <a:bodyPr lIns="0" tIns="0" rIns="0" bIns="0" rtlCol="0" anchor="t">
            <a:spAutoFit/>
          </a:bodyPr>
          <a:lstStyle/>
          <a:p>
            <a:pPr algn="ctr">
              <a:lnSpc>
                <a:spcPts val="6299"/>
              </a:lnSpc>
            </a:pPr>
            <a:r>
              <a:rPr lang="en-US" sz="4499" b="1">
                <a:solidFill>
                  <a:srgbClr val="FFFFFF"/>
                </a:solidFill>
                <a:latin typeface="Noto Sans Bold"/>
                <a:ea typeface="Noto Sans Bold"/>
                <a:cs typeface="Noto Sans Bold"/>
                <a:sym typeface="Noto Sans Bold"/>
              </a:rPr>
              <a:t>Introduction</a:t>
            </a:r>
          </a:p>
        </p:txBody>
      </p:sp>
      <p:sp>
        <p:nvSpPr>
          <p:cNvPr id="23" name="TextBox 23"/>
          <p:cNvSpPr txBox="1"/>
          <p:nvPr/>
        </p:nvSpPr>
        <p:spPr>
          <a:xfrm>
            <a:off x="12246086" y="861970"/>
            <a:ext cx="5416306" cy="2371712"/>
          </a:xfrm>
          <a:prstGeom prst="rect">
            <a:avLst/>
          </a:prstGeom>
        </p:spPr>
        <p:txBody>
          <a:bodyPr lIns="0" tIns="0" rIns="0" bIns="0" rtlCol="0" anchor="t">
            <a:spAutoFit/>
          </a:bodyPr>
          <a:lstStyle/>
          <a:p>
            <a:pPr algn="ctr">
              <a:lnSpc>
                <a:spcPts val="6300"/>
              </a:lnSpc>
            </a:pPr>
            <a:r>
              <a:rPr lang="en-US" sz="4500" b="1">
                <a:solidFill>
                  <a:srgbClr val="FFFFFF"/>
                </a:solidFill>
                <a:latin typeface="Noto Sans Bold"/>
                <a:ea typeface="Noto Sans Bold"/>
                <a:cs typeface="Noto Sans Bold"/>
                <a:sym typeface="Noto Sans Bold"/>
              </a:rPr>
              <a:t>Background</a:t>
            </a:r>
          </a:p>
          <a:p>
            <a:pPr algn="ctr">
              <a:lnSpc>
                <a:spcPts val="6300"/>
              </a:lnSpc>
            </a:pPr>
            <a:r>
              <a:rPr lang="en-US" sz="4500" b="1">
                <a:solidFill>
                  <a:srgbClr val="FFFFFF"/>
                </a:solidFill>
                <a:latin typeface="Noto Sans Bold"/>
                <a:ea typeface="Noto Sans Bold"/>
                <a:cs typeface="Noto Sans Bold"/>
                <a:sym typeface="Noto Sans Bold"/>
              </a:rPr>
              <a:t>and</a:t>
            </a:r>
          </a:p>
          <a:p>
            <a:pPr algn="ctr">
              <a:lnSpc>
                <a:spcPts val="6300"/>
              </a:lnSpc>
            </a:pPr>
            <a:r>
              <a:rPr lang="en-US" sz="4500" b="1">
                <a:solidFill>
                  <a:srgbClr val="FFFFFF"/>
                </a:solidFill>
                <a:latin typeface="Noto Sans Bold"/>
                <a:ea typeface="Noto Sans Bold"/>
                <a:cs typeface="Noto Sans Bold"/>
                <a:sym typeface="Noto Sans Bold"/>
              </a:rPr>
              <a:t>Related Work</a:t>
            </a:r>
          </a:p>
        </p:txBody>
      </p:sp>
      <p:sp>
        <p:nvSpPr>
          <p:cNvPr id="24" name="TextBox 24"/>
          <p:cNvSpPr txBox="1"/>
          <p:nvPr/>
        </p:nvSpPr>
        <p:spPr>
          <a:xfrm>
            <a:off x="625462" y="4718272"/>
            <a:ext cx="5416306" cy="752475"/>
          </a:xfrm>
          <a:prstGeom prst="rect">
            <a:avLst/>
          </a:prstGeom>
        </p:spPr>
        <p:txBody>
          <a:bodyPr lIns="0" tIns="0" rIns="0" bIns="0" rtlCol="0" anchor="t">
            <a:spAutoFit/>
          </a:bodyPr>
          <a:lstStyle/>
          <a:p>
            <a:pPr algn="ctr">
              <a:lnSpc>
                <a:spcPts val="6299"/>
              </a:lnSpc>
            </a:pPr>
            <a:r>
              <a:rPr lang="en-US" sz="4499" b="1">
                <a:solidFill>
                  <a:srgbClr val="FFFFFF"/>
                </a:solidFill>
                <a:latin typeface="Noto Sans Bold"/>
                <a:ea typeface="Noto Sans Bold"/>
                <a:cs typeface="Noto Sans Bold"/>
                <a:sym typeface="Noto Sans Bold"/>
              </a:rPr>
              <a:t>Data</a:t>
            </a:r>
          </a:p>
        </p:txBody>
      </p:sp>
      <p:sp>
        <p:nvSpPr>
          <p:cNvPr id="25" name="TextBox 25"/>
          <p:cNvSpPr txBox="1"/>
          <p:nvPr/>
        </p:nvSpPr>
        <p:spPr>
          <a:xfrm>
            <a:off x="12245219" y="4718272"/>
            <a:ext cx="5416306" cy="752475"/>
          </a:xfrm>
          <a:prstGeom prst="rect">
            <a:avLst/>
          </a:prstGeom>
        </p:spPr>
        <p:txBody>
          <a:bodyPr lIns="0" tIns="0" rIns="0" bIns="0" rtlCol="0" anchor="t">
            <a:spAutoFit/>
          </a:bodyPr>
          <a:lstStyle/>
          <a:p>
            <a:pPr algn="ctr">
              <a:lnSpc>
                <a:spcPts val="6299"/>
              </a:lnSpc>
            </a:pPr>
            <a:r>
              <a:rPr lang="en-US" sz="4499" b="1">
                <a:solidFill>
                  <a:srgbClr val="FFFFFF"/>
                </a:solidFill>
                <a:latin typeface="Noto Sans Bold"/>
                <a:ea typeface="Noto Sans Bold"/>
                <a:cs typeface="Noto Sans Bold"/>
                <a:sym typeface="Noto Sans Bold"/>
              </a:rPr>
              <a:t>Method</a:t>
            </a:r>
          </a:p>
        </p:txBody>
      </p:sp>
      <p:sp>
        <p:nvSpPr>
          <p:cNvPr id="26" name="TextBox 26"/>
          <p:cNvSpPr txBox="1"/>
          <p:nvPr/>
        </p:nvSpPr>
        <p:spPr>
          <a:xfrm>
            <a:off x="627476" y="7781974"/>
            <a:ext cx="5416306" cy="752475"/>
          </a:xfrm>
          <a:prstGeom prst="rect">
            <a:avLst/>
          </a:prstGeom>
        </p:spPr>
        <p:txBody>
          <a:bodyPr lIns="0" tIns="0" rIns="0" bIns="0" rtlCol="0" anchor="t">
            <a:spAutoFit/>
          </a:bodyPr>
          <a:lstStyle/>
          <a:p>
            <a:pPr algn="ctr">
              <a:lnSpc>
                <a:spcPts val="6299"/>
              </a:lnSpc>
            </a:pPr>
            <a:r>
              <a:rPr lang="en-US" sz="4499" b="1">
                <a:solidFill>
                  <a:srgbClr val="FFFFFF"/>
                </a:solidFill>
                <a:latin typeface="Noto Sans Bold"/>
                <a:ea typeface="Noto Sans Bold"/>
                <a:cs typeface="Noto Sans Bold"/>
                <a:sym typeface="Noto Sans Bold"/>
              </a:rPr>
              <a:t>Result</a:t>
            </a:r>
          </a:p>
        </p:txBody>
      </p:sp>
      <p:sp>
        <p:nvSpPr>
          <p:cNvPr id="27" name="TextBox 27"/>
          <p:cNvSpPr txBox="1"/>
          <p:nvPr/>
        </p:nvSpPr>
        <p:spPr>
          <a:xfrm>
            <a:off x="12255757" y="7757540"/>
            <a:ext cx="5416306" cy="752475"/>
          </a:xfrm>
          <a:prstGeom prst="rect">
            <a:avLst/>
          </a:prstGeom>
        </p:spPr>
        <p:txBody>
          <a:bodyPr lIns="0" tIns="0" rIns="0" bIns="0" rtlCol="0" anchor="t">
            <a:spAutoFit/>
          </a:bodyPr>
          <a:lstStyle/>
          <a:p>
            <a:pPr algn="ctr">
              <a:lnSpc>
                <a:spcPts val="6299"/>
              </a:lnSpc>
            </a:pPr>
            <a:r>
              <a:rPr lang="en-US" sz="4499" b="1">
                <a:solidFill>
                  <a:srgbClr val="FFFFFF"/>
                </a:solidFill>
                <a:latin typeface="Noto Sans Bold"/>
                <a:ea typeface="Noto Sans Bold"/>
                <a:cs typeface="Noto Sans Bold"/>
                <a:sym typeface="Noto Sans Bold"/>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1362276"/>
            <a:ext cx="16230600" cy="1571627"/>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NHỮNG DỮ LIỆU CHÍNH</a:t>
            </a:r>
          </a:p>
        </p:txBody>
      </p:sp>
      <p:sp>
        <p:nvSpPr>
          <p:cNvPr id="7" name="TextBox 7"/>
          <p:cNvSpPr txBox="1"/>
          <p:nvPr/>
        </p:nvSpPr>
        <p:spPr>
          <a:xfrm>
            <a:off x="1040522" y="2581478"/>
            <a:ext cx="16218778" cy="5634095"/>
          </a:xfrm>
          <a:prstGeom prst="rect">
            <a:avLst/>
          </a:prstGeom>
        </p:spPr>
        <p:txBody>
          <a:bodyPr lIns="0" tIns="0" rIns="0" bIns="0" rtlCol="0" anchor="t">
            <a:spAutoFit/>
          </a:bodyPr>
          <a:lstStyle/>
          <a:p>
            <a:pPr marL="809502" lvl="1" indent="-404751" algn="l">
              <a:lnSpc>
                <a:spcPts val="7461"/>
              </a:lnSpc>
              <a:buFont typeface="Arial"/>
              <a:buChar char="•"/>
            </a:pPr>
            <a:r>
              <a:rPr lang="en-US" sz="3749" spc="224">
                <a:solidFill>
                  <a:srgbClr val="000000"/>
                </a:solidFill>
                <a:latin typeface="Calibri (MS)"/>
                <a:ea typeface="Calibri (MS)"/>
                <a:cs typeface="Calibri (MS)"/>
                <a:sym typeface="Calibri (MS)"/>
              </a:rPr>
              <a:t>Giá trị mục tiêu : tính từ phần trăm lợi nhuận của cổ phiếu đó giữa hai thời điểm nộp báo cáo thường niên liên tiếp</a:t>
            </a:r>
          </a:p>
          <a:p>
            <a:pPr marL="809502" lvl="1" indent="-404751" algn="l">
              <a:lnSpc>
                <a:spcPts val="7461"/>
              </a:lnSpc>
              <a:buFont typeface="Arial"/>
              <a:buChar char="•"/>
            </a:pPr>
            <a:r>
              <a:rPr lang="en-US" sz="3749" spc="224">
                <a:solidFill>
                  <a:srgbClr val="000000"/>
                </a:solidFill>
                <a:latin typeface="Calibri (MS)"/>
                <a:ea typeface="Calibri (MS)"/>
                <a:cs typeface="Calibri (MS)"/>
                <a:sym typeface="Calibri (MS)"/>
              </a:rPr>
              <a:t>Tính các lợi nhuận trung gian giữa hai thời điểm nộp báo cáo (chia nhỏ ra các quý)</a:t>
            </a:r>
          </a:p>
          <a:p>
            <a:pPr marL="809502" lvl="1" indent="-404751" algn="l">
              <a:lnSpc>
                <a:spcPts val="7461"/>
              </a:lnSpc>
              <a:buFont typeface="Arial"/>
              <a:buChar char="•"/>
            </a:pPr>
            <a:r>
              <a:rPr lang="en-US" sz="3749" spc="224">
                <a:solidFill>
                  <a:srgbClr val="000000"/>
                </a:solidFill>
                <a:latin typeface="Calibri (MS)"/>
                <a:ea typeface="Calibri (MS)"/>
                <a:cs typeface="Calibri (MS)"/>
                <a:sym typeface="Calibri (MS)"/>
              </a:rPr>
              <a:t>Thu thập lợi nhuận do chỉ số S&amp;P 500 tính toán với mục đích so sánh</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1362276"/>
            <a:ext cx="16230600" cy="1571627"/>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TẬP DỮ LIỆU</a:t>
            </a:r>
          </a:p>
        </p:txBody>
      </p:sp>
      <p:sp>
        <p:nvSpPr>
          <p:cNvPr id="7" name="TextBox 7"/>
          <p:cNvSpPr txBox="1"/>
          <p:nvPr/>
        </p:nvSpPr>
        <p:spPr>
          <a:xfrm>
            <a:off x="1028700" y="2786535"/>
            <a:ext cx="16218778" cy="5653145"/>
          </a:xfrm>
          <a:prstGeom prst="rect">
            <a:avLst/>
          </a:prstGeom>
        </p:spPr>
        <p:txBody>
          <a:bodyPr lIns="0" tIns="0" rIns="0" bIns="0" rtlCol="0" anchor="t">
            <a:spAutoFit/>
          </a:bodyPr>
          <a:lstStyle/>
          <a:p>
            <a:pPr marL="809502" lvl="1" indent="-404751" algn="l">
              <a:lnSpc>
                <a:spcPts val="7461"/>
              </a:lnSpc>
              <a:buFont typeface="Arial"/>
              <a:buChar char="•"/>
            </a:pPr>
            <a:r>
              <a:rPr lang="en-US" sz="3749" spc="224">
                <a:solidFill>
                  <a:srgbClr val="000000"/>
                </a:solidFill>
                <a:latin typeface="Calibri (MS)"/>
                <a:ea typeface="Calibri (MS)"/>
                <a:cs typeface="Calibri (MS)"/>
                <a:sym typeface="Calibri (MS)"/>
              </a:rPr>
              <a:t>Dựa theo thực tiễn tiêu chuẩn của ML</a:t>
            </a:r>
          </a:p>
          <a:p>
            <a:pPr marL="1619004" lvl="2" indent="-539668" algn="l">
              <a:lnSpc>
                <a:spcPts val="7461"/>
              </a:lnSpc>
              <a:buFont typeface="Arial"/>
              <a:buChar char="⚬"/>
            </a:pPr>
            <a:r>
              <a:rPr lang="en-US" sz="3749" b="1" spc="224">
                <a:solidFill>
                  <a:srgbClr val="000000"/>
                </a:solidFill>
                <a:latin typeface="Calibri (MS) Bold"/>
                <a:ea typeface="Calibri (MS) Bold"/>
                <a:cs typeface="Calibri (MS) Bold"/>
                <a:sym typeface="Calibri (MS) Bold"/>
              </a:rPr>
              <a:t>Tập huấn luyện</a:t>
            </a:r>
            <a:r>
              <a:rPr lang="en-US" sz="3749" spc="224">
                <a:solidFill>
                  <a:srgbClr val="000000"/>
                </a:solidFill>
                <a:latin typeface="Calibri (MS)"/>
                <a:ea typeface="Calibri (MS)"/>
                <a:cs typeface="Calibri (MS)"/>
                <a:sym typeface="Calibri (MS)"/>
              </a:rPr>
              <a:t> (2002 - 2017): 1.000 mẫu lấy từ 17.400</a:t>
            </a:r>
          </a:p>
          <a:p>
            <a:pPr marL="1619004" lvl="2" indent="-539668" algn="l">
              <a:lnSpc>
                <a:spcPts val="7461"/>
              </a:lnSpc>
              <a:buFont typeface="Arial"/>
              <a:buChar char="⚬"/>
            </a:pPr>
            <a:r>
              <a:rPr lang="en-US" sz="3749" b="1" spc="224">
                <a:solidFill>
                  <a:srgbClr val="000000"/>
                </a:solidFill>
                <a:latin typeface="Calibri (MS) Bold"/>
                <a:ea typeface="Calibri (MS) Bold"/>
                <a:cs typeface="Calibri (MS) Bold"/>
                <a:sym typeface="Calibri (MS) Bold"/>
              </a:rPr>
              <a:t>Tập thử nghiệm</a:t>
            </a:r>
            <a:r>
              <a:rPr lang="en-US" sz="3749" spc="224">
                <a:solidFill>
                  <a:srgbClr val="000000"/>
                </a:solidFill>
                <a:latin typeface="Calibri (MS)"/>
                <a:ea typeface="Calibri (MS)"/>
                <a:cs typeface="Calibri (MS)"/>
                <a:sym typeface="Calibri (MS)"/>
              </a:rPr>
              <a:t> (2018 - 2023): 500 mẫu lấy từ 6.800</a:t>
            </a:r>
          </a:p>
          <a:p>
            <a:pPr marL="1619004" lvl="2" indent="-539668" algn="l">
              <a:lnSpc>
                <a:spcPts val="7461"/>
              </a:lnSpc>
              <a:buFont typeface="Arial"/>
              <a:buChar char="⚬"/>
            </a:pPr>
            <a:r>
              <a:rPr lang="en-US" sz="3749" spc="224">
                <a:solidFill>
                  <a:srgbClr val="000000"/>
                </a:solidFill>
                <a:latin typeface="Calibri (MS)"/>
                <a:ea typeface="Calibri (MS)"/>
                <a:cs typeface="Calibri (MS)"/>
                <a:sym typeface="Calibri (MS)"/>
              </a:rPr>
              <a:t>Mục tiêu: Phát triển mô hình ML và đánh giá hiệu suất trên dữ liệu chưa từng thấy </a:t>
            </a:r>
          </a:p>
          <a:p>
            <a:pPr algn="l">
              <a:lnSpc>
                <a:spcPts val="7461"/>
              </a:lnSpc>
            </a:pPr>
            <a:endParaRPr lang="en-US" sz="3749" spc="224">
              <a:solidFill>
                <a:srgbClr val="000000"/>
              </a:solidFill>
              <a:latin typeface="Calibri (MS)"/>
              <a:ea typeface="Calibri (MS)"/>
              <a:cs typeface="Calibri (MS)"/>
              <a:sym typeface="Calibri (M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1362276"/>
            <a:ext cx="16230600" cy="1504952"/>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CHI PHÍ VÀ HIỆU NĂNG</a:t>
            </a:r>
          </a:p>
        </p:txBody>
      </p:sp>
      <p:sp>
        <p:nvSpPr>
          <p:cNvPr id="7" name="TextBox 7"/>
          <p:cNvSpPr txBox="1"/>
          <p:nvPr/>
        </p:nvSpPr>
        <p:spPr>
          <a:xfrm>
            <a:off x="1040522" y="3100194"/>
            <a:ext cx="16218778" cy="4691120"/>
          </a:xfrm>
          <a:prstGeom prst="rect">
            <a:avLst/>
          </a:prstGeom>
        </p:spPr>
        <p:txBody>
          <a:bodyPr lIns="0" tIns="0" rIns="0" bIns="0" rtlCol="0" anchor="t">
            <a:spAutoFit/>
          </a:bodyPr>
          <a:lstStyle/>
          <a:p>
            <a:pPr marL="809502" lvl="1" indent="-404751" algn="l">
              <a:lnSpc>
                <a:spcPts val="7461"/>
              </a:lnSpc>
              <a:buFont typeface="Arial"/>
              <a:buChar char="•"/>
            </a:pPr>
            <a:r>
              <a:rPr lang="en-US" sz="3749" spc="224">
                <a:solidFill>
                  <a:srgbClr val="000000"/>
                </a:solidFill>
                <a:latin typeface="Calibri (MS)"/>
                <a:ea typeface="Calibri (MS)"/>
                <a:cs typeface="Calibri (MS)"/>
                <a:sym typeface="Calibri (MS)"/>
              </a:rPr>
              <a:t>Chi phí ước tính: 60 USD</a:t>
            </a:r>
          </a:p>
          <a:p>
            <a:pPr marL="809502" lvl="1" indent="-404751" algn="l">
              <a:lnSpc>
                <a:spcPts val="7461"/>
              </a:lnSpc>
              <a:buFont typeface="Arial"/>
              <a:buChar char="•"/>
            </a:pPr>
            <a:r>
              <a:rPr lang="en-US" sz="3749" spc="224">
                <a:solidFill>
                  <a:srgbClr val="000000"/>
                </a:solidFill>
                <a:latin typeface="Calibri (MS)"/>
                <a:ea typeface="Calibri (MS)"/>
                <a:cs typeface="Calibri (MS)"/>
                <a:sym typeface="Calibri (MS)"/>
              </a:rPr>
              <a:t>Thời gian xử lý: ~50 giờ</a:t>
            </a:r>
          </a:p>
          <a:p>
            <a:pPr marL="809502" lvl="1" indent="-404751" algn="l">
              <a:lnSpc>
                <a:spcPts val="7461"/>
              </a:lnSpc>
              <a:buFont typeface="Arial"/>
              <a:buChar char="•"/>
            </a:pPr>
            <a:r>
              <a:rPr lang="en-US" sz="3749" spc="224">
                <a:solidFill>
                  <a:srgbClr val="000000"/>
                </a:solidFill>
                <a:latin typeface="Calibri (MS)"/>
                <a:ea typeface="Calibri (MS)"/>
                <a:cs typeface="Calibri (MS)"/>
                <a:sym typeface="Calibri (MS)"/>
              </a:rPr>
              <a:t>Chi phí GPT-3.5: Tính theo token truy vấn và phản hồi</a:t>
            </a:r>
          </a:p>
          <a:p>
            <a:pPr marL="809502" lvl="1" indent="-404751" algn="l">
              <a:lnSpc>
                <a:spcPts val="7461"/>
              </a:lnSpc>
              <a:buFont typeface="Arial"/>
              <a:buChar char="•"/>
            </a:pPr>
            <a:r>
              <a:rPr lang="en-US" sz="3749" spc="224">
                <a:solidFill>
                  <a:srgbClr val="000000"/>
                </a:solidFill>
                <a:latin typeface="Calibri (MS)"/>
                <a:ea typeface="Calibri (MS)"/>
                <a:cs typeface="Calibri (MS)"/>
                <a:sym typeface="Calibri (MS)"/>
              </a:rPr>
              <a:t>Mở rộng thí nghiệm: Tăng chi phí và thời gian xử lý</a:t>
            </a:r>
          </a:p>
          <a:p>
            <a:pPr algn="l">
              <a:lnSpc>
                <a:spcPts val="7461"/>
              </a:lnSpc>
            </a:pPr>
            <a:endParaRPr lang="en-US" sz="3749" spc="224">
              <a:solidFill>
                <a:srgbClr val="000000"/>
              </a:solidFill>
              <a:latin typeface="Calibri (MS)"/>
              <a:ea typeface="Calibri (MS)"/>
              <a:cs typeface="Calibri (MS)"/>
              <a:sym typeface="Calibri (M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0985909" y="2212116"/>
            <a:ext cx="6273391" cy="5862769"/>
          </a:xfrm>
          <a:custGeom>
            <a:avLst/>
            <a:gdLst/>
            <a:ahLst/>
            <a:cxnLst/>
            <a:rect l="l" t="t" r="r" b="b"/>
            <a:pathLst>
              <a:path w="6273391" h="5862769">
                <a:moveTo>
                  <a:pt x="0" y="0"/>
                </a:moveTo>
                <a:lnTo>
                  <a:pt x="6273391" y="0"/>
                </a:lnTo>
                <a:lnTo>
                  <a:pt x="6273391"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672228" y="3657608"/>
            <a:ext cx="4629864" cy="2005421"/>
          </a:xfrm>
          <a:prstGeom prst="rect">
            <a:avLst/>
          </a:prstGeom>
        </p:spPr>
        <p:txBody>
          <a:bodyPr wrap="square" lIns="0" tIns="0" rIns="0" bIns="0" rtlCol="0" anchor="t">
            <a:spAutoFit/>
          </a:bodyPr>
          <a:lstStyle/>
          <a:p>
            <a:pPr algn="ctr">
              <a:lnSpc>
                <a:spcPts val="16800"/>
              </a:lnSpc>
              <a:spcBef>
                <a:spcPct val="0"/>
              </a:spcBef>
            </a:pPr>
            <a:r>
              <a:rPr lang="en-US" sz="12000" spc="-720" dirty="0">
                <a:solidFill>
                  <a:srgbClr val="0B4E7C"/>
                </a:solidFill>
                <a:latin typeface="Rustic Printed"/>
                <a:ea typeface="Rustic Printed"/>
                <a:cs typeface="Rustic Printed"/>
                <a:sym typeface="Rustic Printed"/>
              </a:rPr>
              <a:t>METHOD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266700"/>
              <a:ext cx="4274726" cy="2434167"/>
            </a:xfrm>
            <a:prstGeom prst="rect">
              <a:avLst/>
            </a:prstGeom>
          </p:spPr>
          <p:txBody>
            <a:bodyPr lIns="50800" tIns="50800" rIns="50800" bIns="50800" rtlCol="0" anchor="ctr"/>
            <a:lstStyle/>
            <a:p>
              <a:pPr marL="820419" lvl="1" indent="-410209" algn="l">
                <a:lnSpc>
                  <a:spcPts val="6535"/>
                </a:lnSpc>
                <a:buFont typeface="Arial"/>
                <a:buChar char="•"/>
              </a:pPr>
              <a:r>
                <a:rPr lang="en-US" sz="3799" spc="227">
                  <a:solidFill>
                    <a:srgbClr val="000000"/>
                  </a:solidFill>
                  <a:latin typeface="Calibri (MS)"/>
                  <a:ea typeface="Calibri (MS)"/>
                  <a:cs typeface="Calibri (MS)"/>
                  <a:sym typeface="Calibri (MS)"/>
                </a:rPr>
                <a:t>Mục tiêu: thu thập dữ liệu từ bài báo 10-K của 1500 công ty hàng đầu theo vốn hóa thị trường</a:t>
              </a:r>
            </a:p>
            <a:p>
              <a:pPr marL="820419" lvl="1" indent="-410209" algn="l">
                <a:lnSpc>
                  <a:spcPts val="6535"/>
                </a:lnSpc>
                <a:buFont typeface="Arial"/>
                <a:buChar char="•"/>
              </a:pPr>
              <a:r>
                <a:rPr lang="en-US" sz="3799" spc="227">
                  <a:solidFill>
                    <a:srgbClr val="000000"/>
                  </a:solidFill>
                  <a:latin typeface="Calibri (MS)"/>
                  <a:ea typeface="Calibri (MS)"/>
                  <a:cs typeface="Calibri (MS)"/>
                  <a:sym typeface="Calibri (MS)"/>
                </a:rPr>
                <a:t>Nguồn thông tin:</a:t>
              </a:r>
            </a:p>
            <a:p>
              <a:pPr marL="1640838" lvl="2" indent="-546946" algn="l">
                <a:lnSpc>
                  <a:spcPts val="6535"/>
                </a:lnSpc>
                <a:buFont typeface="Arial"/>
                <a:buChar char="⚬"/>
              </a:pPr>
              <a:r>
                <a:rPr lang="en-US" sz="3799" spc="227">
                  <a:solidFill>
                    <a:srgbClr val="000000"/>
                  </a:solidFill>
                  <a:latin typeface="Calibri (MS)"/>
                  <a:ea typeface="Calibri (MS)"/>
                  <a:cs typeface="Calibri (MS)"/>
                  <a:sym typeface="Calibri (MS)"/>
                </a:rPr>
                <a:t>Các báo cáo tài chính có sẵn trong cơ sở dữ liệu của SEC</a:t>
              </a:r>
            </a:p>
            <a:p>
              <a:pPr marL="1640838" lvl="2" indent="-546946" algn="l">
                <a:lnSpc>
                  <a:spcPts val="6535"/>
                </a:lnSpc>
                <a:buFont typeface="Arial"/>
                <a:buChar char="⚬"/>
              </a:pPr>
              <a:r>
                <a:rPr lang="en-US" sz="3799" spc="227">
                  <a:solidFill>
                    <a:srgbClr val="000000"/>
                  </a:solidFill>
                  <a:latin typeface="Calibri (MS)"/>
                  <a:ea typeface="Calibri (MS)"/>
                  <a:cs typeface="Calibri (MS)"/>
                  <a:sym typeface="Calibri (MS)"/>
                </a:rPr>
                <a:t>Danh sách công ty và mã chứng khoán lấy từ Wikipedia</a:t>
              </a:r>
            </a:p>
          </p:txBody>
        </p:sp>
      </p:grpSp>
      <p:sp>
        <p:nvSpPr>
          <p:cNvPr id="6" name="TextBox 6"/>
          <p:cNvSpPr txBox="1"/>
          <p:nvPr/>
        </p:nvSpPr>
        <p:spPr>
          <a:xfrm>
            <a:off x="2253106" y="1444084"/>
            <a:ext cx="14178122" cy="1571627"/>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ACCESSING ANNUAL REPORTS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14286"/>
            <a:ext cx="16230600" cy="8244014"/>
            <a:chOff x="0" y="0"/>
            <a:chExt cx="4274726" cy="2171263"/>
          </a:xfrm>
        </p:grpSpPr>
        <p:sp>
          <p:nvSpPr>
            <p:cNvPr id="4" name="Freeform 4"/>
            <p:cNvSpPr/>
            <p:nvPr/>
          </p:nvSpPr>
          <p:spPr>
            <a:xfrm>
              <a:off x="0" y="0"/>
              <a:ext cx="4274726" cy="2171263"/>
            </a:xfrm>
            <a:custGeom>
              <a:avLst/>
              <a:gdLst/>
              <a:ahLst/>
              <a:cxnLst/>
              <a:rect l="l" t="t" r="r" b="b"/>
              <a:pathLst>
                <a:path w="4274726" h="2171263">
                  <a:moveTo>
                    <a:pt x="10494" y="0"/>
                  </a:moveTo>
                  <a:lnTo>
                    <a:pt x="4264232" y="0"/>
                  </a:lnTo>
                  <a:cubicBezTo>
                    <a:pt x="4270028" y="0"/>
                    <a:pt x="4274726" y="4698"/>
                    <a:pt x="4274726" y="10494"/>
                  </a:cubicBezTo>
                  <a:lnTo>
                    <a:pt x="4274726" y="2160769"/>
                  </a:lnTo>
                  <a:cubicBezTo>
                    <a:pt x="4274726" y="2163552"/>
                    <a:pt x="4273620" y="2166221"/>
                    <a:pt x="4271652" y="2168189"/>
                  </a:cubicBezTo>
                  <a:cubicBezTo>
                    <a:pt x="4269684" y="2170157"/>
                    <a:pt x="4267015" y="2171263"/>
                    <a:pt x="4264232" y="2171263"/>
                  </a:cubicBezTo>
                  <a:lnTo>
                    <a:pt x="10494" y="2171263"/>
                  </a:lnTo>
                  <a:cubicBezTo>
                    <a:pt x="7711" y="2171263"/>
                    <a:pt x="5042" y="2170157"/>
                    <a:pt x="3074" y="2168189"/>
                  </a:cubicBezTo>
                  <a:cubicBezTo>
                    <a:pt x="1106" y="2166221"/>
                    <a:pt x="0" y="2163552"/>
                    <a:pt x="0" y="2160769"/>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9363"/>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96488" y="2792730"/>
            <a:ext cx="14268197" cy="6465570"/>
          </a:xfrm>
          <a:prstGeom prst="rect">
            <a:avLst/>
          </a:prstGeom>
        </p:spPr>
        <p:txBody>
          <a:bodyPr lIns="0" tIns="0" rIns="0" bIns="0" rtlCol="0" anchor="t">
            <a:spAutoFit/>
          </a:bodyPr>
          <a:lstStyle/>
          <a:p>
            <a:pPr marL="820419" lvl="1" indent="-410209" algn="l">
              <a:lnSpc>
                <a:spcPts val="5699"/>
              </a:lnSpc>
              <a:buFont typeface="Arial"/>
              <a:buChar char="•"/>
            </a:pPr>
            <a:r>
              <a:rPr lang="en-US" sz="3799" spc="227">
                <a:solidFill>
                  <a:srgbClr val="000000"/>
                </a:solidFill>
                <a:latin typeface="Calibri (MS)"/>
                <a:ea typeface="Calibri (MS)"/>
                <a:cs typeface="Calibri (MS)"/>
                <a:sym typeface="Calibri (MS)"/>
              </a:rPr>
              <a:t>Thách thức:</a:t>
            </a:r>
          </a:p>
          <a:p>
            <a:pPr marL="1640838" lvl="2" indent="-546946" algn="just">
              <a:lnSpc>
                <a:spcPts val="5699"/>
              </a:lnSpc>
              <a:buFont typeface="Arial"/>
              <a:buChar char="⚬"/>
            </a:pPr>
            <a:r>
              <a:rPr lang="en-US" sz="3799" spc="227">
                <a:solidFill>
                  <a:srgbClr val="000000"/>
                </a:solidFill>
                <a:latin typeface="Calibri (MS)"/>
                <a:ea typeface="Calibri (MS)"/>
                <a:cs typeface="Calibri (MS)"/>
                <a:sym typeface="Calibri (MS)"/>
              </a:rPr>
              <a:t>Xác định tính chính xác URL của các báo cáo 10-K</a:t>
            </a:r>
          </a:p>
          <a:p>
            <a:pPr marL="1640838" lvl="2" indent="-546946" algn="just">
              <a:lnSpc>
                <a:spcPts val="5699"/>
              </a:lnSpc>
              <a:buFont typeface="Arial"/>
              <a:buChar char="⚬"/>
            </a:pPr>
            <a:r>
              <a:rPr lang="en-US" sz="3799" u="none" spc="227">
                <a:solidFill>
                  <a:srgbClr val="000000"/>
                </a:solidFill>
                <a:latin typeface="Calibri (MS)"/>
                <a:ea typeface="Calibri (MS)"/>
                <a:cs typeface="Calibri (MS)"/>
                <a:sym typeface="Calibri (MS)"/>
              </a:rPr>
              <a:t>SEC có kho lưu trữ nhưng không cung cấp đường dẫn trực tiếp đến các báo cáo của từng công ty</a:t>
            </a:r>
          </a:p>
          <a:p>
            <a:pPr marL="820419" lvl="1" indent="-410209" algn="just">
              <a:lnSpc>
                <a:spcPts val="5699"/>
              </a:lnSpc>
              <a:buFont typeface="Arial"/>
              <a:buChar char="•"/>
            </a:pPr>
            <a:r>
              <a:rPr lang="en-US" sz="3799" u="none" spc="227">
                <a:solidFill>
                  <a:srgbClr val="000000"/>
                </a:solidFill>
                <a:latin typeface="Calibri (MS)"/>
                <a:ea typeface="Calibri (MS)"/>
                <a:cs typeface="Calibri (MS)"/>
                <a:sym typeface="Calibri (MS)"/>
              </a:rPr>
              <a:t>Giải pháp:</a:t>
            </a:r>
          </a:p>
          <a:p>
            <a:pPr marL="1640838" lvl="2" indent="-546946" algn="just">
              <a:lnSpc>
                <a:spcPts val="5699"/>
              </a:lnSpc>
              <a:buFont typeface="Arial"/>
              <a:buChar char="⚬"/>
            </a:pPr>
            <a:r>
              <a:rPr lang="en-US" sz="3799" u="none" spc="227">
                <a:solidFill>
                  <a:srgbClr val="000000"/>
                </a:solidFill>
                <a:latin typeface="Calibri (MS)"/>
                <a:ea typeface="Calibri (MS)"/>
                <a:cs typeface="Calibri (MS)"/>
                <a:sym typeface="Calibri (MS)"/>
              </a:rPr>
              <a:t>Sử dụng Financial Modeling Prep, một dịch vụ cung cấp API để lấy URL của các báo cáo</a:t>
            </a:r>
          </a:p>
          <a:p>
            <a:pPr marL="1640838" lvl="2" indent="-546946" algn="just">
              <a:lnSpc>
                <a:spcPts val="5699"/>
              </a:lnSpc>
              <a:buFont typeface="Arial"/>
              <a:buChar char="⚬"/>
            </a:pPr>
            <a:r>
              <a:rPr lang="en-US" sz="3799" u="none" spc="227">
                <a:solidFill>
                  <a:srgbClr val="000000"/>
                </a:solidFill>
                <a:latin typeface="Calibri (MS)"/>
                <a:ea typeface="Calibri (MS)"/>
                <a:cs typeface="Calibri (MS)"/>
                <a:sym typeface="Calibri (MS)"/>
              </a:rPr>
              <a:t>Lưu ý rằng API này có giới hạn về số lần gọi miễn phí</a:t>
            </a:r>
          </a:p>
        </p:txBody>
      </p:sp>
      <p:sp>
        <p:nvSpPr>
          <p:cNvPr id="7" name="TextBox 7"/>
          <p:cNvSpPr txBox="1"/>
          <p:nvPr/>
        </p:nvSpPr>
        <p:spPr>
          <a:xfrm>
            <a:off x="1896488" y="1337704"/>
            <a:ext cx="14811926" cy="1571627"/>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ACCESSING ANNUAL REPORTS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225743" y="3091815"/>
            <a:ext cx="13287917" cy="5684647"/>
          </a:xfrm>
          <a:prstGeom prst="rect">
            <a:avLst/>
          </a:prstGeom>
        </p:spPr>
        <p:txBody>
          <a:bodyPr lIns="0" tIns="0" rIns="0" bIns="0" rtlCol="0" anchor="t">
            <a:spAutoFit/>
          </a:bodyPr>
          <a:lstStyle/>
          <a:p>
            <a:pPr marL="820419" lvl="1" indent="-410209" algn="l">
              <a:lnSpc>
                <a:spcPts val="5623"/>
              </a:lnSpc>
              <a:buFont typeface="Arial"/>
              <a:buChar char="•"/>
            </a:pPr>
            <a:r>
              <a:rPr lang="en-US" sz="3799" spc="227">
                <a:solidFill>
                  <a:srgbClr val="000000"/>
                </a:solidFill>
                <a:latin typeface="Calibri (MS)"/>
                <a:ea typeface="Calibri (MS)"/>
                <a:cs typeface="Calibri (MS)"/>
                <a:sym typeface="Calibri (MS)"/>
              </a:rPr>
              <a:t>Mục tiêu: chia nhỏ tài liệu thành các đoạn văn bản liên quan và mã hóa chúng dưới dạng vector để tìm kiếm thông tin hiệu quả</a:t>
            </a:r>
          </a:p>
          <a:p>
            <a:pPr marL="820419" lvl="1" indent="-410209" algn="l">
              <a:lnSpc>
                <a:spcPts val="5623"/>
              </a:lnSpc>
              <a:buFont typeface="Arial"/>
              <a:buChar char="•"/>
            </a:pPr>
            <a:r>
              <a:rPr lang="en-US" sz="3799" spc="227">
                <a:solidFill>
                  <a:srgbClr val="000000"/>
                </a:solidFill>
                <a:latin typeface="Calibri (MS)"/>
                <a:ea typeface="Calibri (MS)"/>
                <a:cs typeface="Calibri (MS)"/>
                <a:sym typeface="Calibri (MS)"/>
              </a:rPr>
              <a:t>Lý do cần embeddings:</a:t>
            </a:r>
          </a:p>
          <a:p>
            <a:pPr marL="1640838" lvl="2" indent="-546946" algn="l">
              <a:lnSpc>
                <a:spcPts val="5623"/>
              </a:lnSpc>
              <a:buFont typeface="Arial"/>
              <a:buChar char="⚬"/>
            </a:pPr>
            <a:r>
              <a:rPr lang="en-US" sz="3799" spc="227">
                <a:solidFill>
                  <a:srgbClr val="000000"/>
                </a:solidFill>
                <a:latin typeface="Calibri (MS)"/>
                <a:ea typeface="Calibri (MS)"/>
                <a:cs typeface="Calibri (MS)"/>
                <a:sym typeface="Calibri (MS)"/>
              </a:rPr>
              <a:t>Báo cáo 10-K rất dài, không thể nhập toàn bộ vào mô hình LLM</a:t>
            </a:r>
          </a:p>
          <a:p>
            <a:pPr marL="1640838" lvl="2" indent="-546946" algn="l">
              <a:lnSpc>
                <a:spcPts val="5623"/>
              </a:lnSpc>
              <a:buFont typeface="Arial"/>
              <a:buChar char="⚬"/>
            </a:pPr>
            <a:r>
              <a:rPr lang="en-US" sz="3799" spc="227">
                <a:solidFill>
                  <a:srgbClr val="000000"/>
                </a:solidFill>
                <a:latin typeface="Calibri (MS)"/>
                <a:ea typeface="Calibri (MS)"/>
                <a:cs typeface="Calibri (MS)"/>
                <a:sym typeface="Calibri (MS)"/>
              </a:rPr>
              <a:t>Cần tìm kiếm các đoạn văn bản liên quan để cung cấp ngữ cảnh phù hợp khi đặt câu hỏi</a:t>
            </a:r>
          </a:p>
        </p:txBody>
      </p:sp>
      <p:sp>
        <p:nvSpPr>
          <p:cNvPr id="7" name="TextBox 7"/>
          <p:cNvSpPr txBox="1"/>
          <p:nvPr/>
        </p:nvSpPr>
        <p:spPr>
          <a:xfrm>
            <a:off x="3042211" y="1402604"/>
            <a:ext cx="12750396" cy="1571627"/>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DOCUMENT EMBEDDINGS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214200" y="2928311"/>
            <a:ext cx="13897699" cy="5890260"/>
          </a:xfrm>
          <a:prstGeom prst="rect">
            <a:avLst/>
          </a:prstGeom>
        </p:spPr>
        <p:txBody>
          <a:bodyPr lIns="0" tIns="0" rIns="0" bIns="0" rtlCol="0" anchor="t">
            <a:spAutoFit/>
          </a:bodyPr>
          <a:lstStyle/>
          <a:p>
            <a:pPr marL="820419" lvl="1" indent="-410209" algn="l">
              <a:lnSpc>
                <a:spcPts val="5129"/>
              </a:lnSpc>
              <a:buFont typeface="Arial"/>
              <a:buChar char="•"/>
            </a:pPr>
            <a:r>
              <a:rPr lang="en-US" sz="3799" spc="227">
                <a:solidFill>
                  <a:srgbClr val="000000"/>
                </a:solidFill>
                <a:latin typeface="Calibri (MS)"/>
                <a:ea typeface="Calibri (MS)"/>
                <a:cs typeface="Calibri (MS)"/>
                <a:sym typeface="Calibri (MS)"/>
              </a:rPr>
              <a:t>Phương pháp embeddings:</a:t>
            </a:r>
          </a:p>
          <a:p>
            <a:pPr marL="1640838" lvl="2" indent="-546946" algn="l">
              <a:lnSpc>
                <a:spcPts val="5129"/>
              </a:lnSpc>
              <a:buFont typeface="Arial"/>
              <a:buChar char="⚬"/>
            </a:pPr>
            <a:r>
              <a:rPr lang="en-US" sz="3799" spc="227">
                <a:solidFill>
                  <a:srgbClr val="000000"/>
                </a:solidFill>
                <a:latin typeface="Calibri (MS)"/>
                <a:ea typeface="Calibri (MS)"/>
                <a:cs typeface="Calibri (MS)"/>
                <a:sym typeface="Calibri (MS)"/>
              </a:rPr>
              <a:t>Sử dụng cosine similarity để đo độ tương đồng giữa câu hỏi và các đoạn tài liệu</a:t>
            </a:r>
          </a:p>
          <a:p>
            <a:pPr marL="1640838" lvl="2" indent="-546946" algn="l">
              <a:lnSpc>
                <a:spcPts val="5129"/>
              </a:lnSpc>
              <a:buFont typeface="Arial"/>
              <a:buChar char="⚬"/>
            </a:pPr>
            <a:r>
              <a:rPr lang="en-US" sz="3799" spc="227">
                <a:solidFill>
                  <a:srgbClr val="000000"/>
                </a:solidFill>
                <a:latin typeface="Calibri (MS)"/>
                <a:ea typeface="Calibri (MS)"/>
                <a:cs typeface="Calibri (MS)"/>
                <a:sym typeface="Calibri (MS)"/>
              </a:rPr>
              <a:t>Dùng mô hình all-mpnet-base-v2 để tạo embeddings do có hiệu suất cao và có thể chạy trên máy tính cá nhân</a:t>
            </a:r>
          </a:p>
          <a:p>
            <a:pPr marL="820419" lvl="1" indent="-410209" algn="l">
              <a:lnSpc>
                <a:spcPts val="5129"/>
              </a:lnSpc>
              <a:buFont typeface="Arial"/>
              <a:buChar char="•"/>
            </a:pPr>
            <a:r>
              <a:rPr lang="en-US" sz="3799" spc="227">
                <a:solidFill>
                  <a:srgbClr val="000000"/>
                </a:solidFill>
                <a:latin typeface="Calibri (MS)"/>
                <a:ea typeface="Calibri (MS)"/>
                <a:cs typeface="Calibri (MS)"/>
                <a:sym typeface="Calibri (MS)"/>
              </a:rPr>
              <a:t>Lưu trữ embeddings:</a:t>
            </a:r>
          </a:p>
          <a:p>
            <a:pPr marL="1640838" lvl="2" indent="-546946" algn="l">
              <a:lnSpc>
                <a:spcPts val="5129"/>
              </a:lnSpc>
              <a:spcBef>
                <a:spcPct val="0"/>
              </a:spcBef>
              <a:buFont typeface="Arial"/>
              <a:buChar char="⚬"/>
            </a:pPr>
            <a:r>
              <a:rPr lang="en-US" sz="3799" spc="227">
                <a:solidFill>
                  <a:srgbClr val="000000"/>
                </a:solidFill>
                <a:latin typeface="Calibri (MS)"/>
                <a:ea typeface="Calibri (MS)"/>
                <a:cs typeface="Calibri (MS)"/>
                <a:sym typeface="Calibri (MS)"/>
              </a:rPr>
              <a:t>Dữ liệu embeddings được lưu vào ChromaDB, tương thích tốt với Llama Index</a:t>
            </a:r>
          </a:p>
        </p:txBody>
      </p:sp>
      <p:sp>
        <p:nvSpPr>
          <p:cNvPr id="7" name="TextBox 7"/>
          <p:cNvSpPr txBox="1"/>
          <p:nvPr/>
        </p:nvSpPr>
        <p:spPr>
          <a:xfrm>
            <a:off x="2051320" y="1556710"/>
            <a:ext cx="14185360" cy="1571627"/>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DOCUMENT EMBEDDINGS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136249" y="3127821"/>
            <a:ext cx="14015503" cy="5890260"/>
          </a:xfrm>
          <a:prstGeom prst="rect">
            <a:avLst/>
          </a:prstGeom>
        </p:spPr>
        <p:txBody>
          <a:bodyPr lIns="0" tIns="0" rIns="0" bIns="0" rtlCol="0" anchor="t">
            <a:spAutoFit/>
          </a:bodyPr>
          <a:lstStyle/>
          <a:p>
            <a:pPr marL="820419" lvl="1" indent="-410209" algn="l">
              <a:lnSpc>
                <a:spcPts val="5129"/>
              </a:lnSpc>
              <a:buFont typeface="Arial"/>
              <a:buChar char="•"/>
            </a:pPr>
            <a:r>
              <a:rPr lang="en-US" sz="3799" spc="227">
                <a:solidFill>
                  <a:srgbClr val="000000"/>
                </a:solidFill>
                <a:latin typeface="Calibri (MS)"/>
                <a:ea typeface="Calibri (MS)"/>
                <a:cs typeface="Calibri (MS)"/>
                <a:sym typeface="Calibri (MS)"/>
              </a:rPr>
              <a:t>Mục tiêu: Sử dụng GPT-3.5 Turbo để trích xuất thông tin hữu ích từ bài báo 10-K và chuyển chúng thành đặc trưng cho mô hình học máy</a:t>
            </a:r>
          </a:p>
          <a:p>
            <a:pPr marL="820419" lvl="1" indent="-410209" algn="l">
              <a:lnSpc>
                <a:spcPts val="5129"/>
              </a:lnSpc>
              <a:buFont typeface="Arial"/>
              <a:buChar char="•"/>
            </a:pPr>
            <a:r>
              <a:rPr lang="en-US" sz="3799" spc="227">
                <a:solidFill>
                  <a:srgbClr val="000000"/>
                </a:solidFill>
                <a:latin typeface="Calibri (MS)"/>
                <a:ea typeface="Calibri (MS)"/>
                <a:cs typeface="Calibri (MS)"/>
                <a:sym typeface="Calibri (MS)"/>
              </a:rPr>
              <a:t>Cách tiếp cận:</a:t>
            </a:r>
          </a:p>
          <a:p>
            <a:pPr marL="1640838" lvl="2" indent="-546946" algn="l">
              <a:lnSpc>
                <a:spcPts val="5129"/>
              </a:lnSpc>
              <a:buFont typeface="Arial"/>
              <a:buChar char="⚬"/>
            </a:pPr>
            <a:r>
              <a:rPr lang="en-US" sz="3799" spc="227">
                <a:solidFill>
                  <a:srgbClr val="000000"/>
                </a:solidFill>
                <a:latin typeface="Calibri (MS)"/>
                <a:ea typeface="Calibri (MS)"/>
                <a:cs typeface="Calibri (MS)"/>
                <a:sym typeface="Calibri (MS)"/>
              </a:rPr>
              <a:t>Đưa các đoạn văn bản liên quan vào LLM</a:t>
            </a:r>
          </a:p>
          <a:p>
            <a:pPr marL="1640838" lvl="2" indent="-546946" algn="l">
              <a:lnSpc>
                <a:spcPts val="5129"/>
              </a:lnSpc>
              <a:buFont typeface="Arial"/>
              <a:buChar char="⚬"/>
            </a:pPr>
            <a:r>
              <a:rPr lang="en-US" sz="3799" spc="227">
                <a:solidFill>
                  <a:srgbClr val="000000"/>
                </a:solidFill>
                <a:latin typeface="Calibri (MS)"/>
                <a:ea typeface="Calibri (MS)"/>
                <a:cs typeface="Calibri (MS)"/>
                <a:sym typeface="Calibri (MS)"/>
              </a:rPr>
              <a:t>Hỏi những câu hỏi cụ thể về tình hình tài chính và chiến lược của công ty</a:t>
            </a:r>
          </a:p>
          <a:p>
            <a:pPr marL="1640838" lvl="2" indent="-546946" algn="l">
              <a:lnSpc>
                <a:spcPts val="5129"/>
              </a:lnSpc>
              <a:spcBef>
                <a:spcPct val="0"/>
              </a:spcBef>
              <a:buFont typeface="Arial"/>
              <a:buChar char="⚬"/>
            </a:pPr>
            <a:r>
              <a:rPr lang="en-US" sz="3799" spc="227">
                <a:solidFill>
                  <a:srgbClr val="000000"/>
                </a:solidFill>
                <a:latin typeface="Calibri (MS)"/>
                <a:ea typeface="Calibri (MS)"/>
                <a:cs typeface="Calibri (MS)"/>
                <a:sym typeface="Calibri (MS)"/>
              </a:rPr>
              <a:t>LLM trả lời và đưa ra điểm tin cậy, làm đặc trưng đầu vào cho mô hình học máy</a:t>
            </a:r>
          </a:p>
        </p:txBody>
      </p:sp>
      <p:sp>
        <p:nvSpPr>
          <p:cNvPr id="7" name="TextBox 7"/>
          <p:cNvSpPr txBox="1"/>
          <p:nvPr/>
        </p:nvSpPr>
        <p:spPr>
          <a:xfrm>
            <a:off x="1418865" y="1500090"/>
            <a:ext cx="15450270" cy="1571627"/>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LLM FOR FEATURE GENERATION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920682" y="3314155"/>
            <a:ext cx="14446635" cy="4826254"/>
          </a:xfrm>
          <a:prstGeom prst="rect">
            <a:avLst/>
          </a:prstGeom>
        </p:spPr>
        <p:txBody>
          <a:bodyPr lIns="0" tIns="0" rIns="0" bIns="0" rtlCol="0" anchor="t">
            <a:spAutoFit/>
          </a:bodyPr>
          <a:lstStyle/>
          <a:p>
            <a:pPr marL="820419" lvl="1" indent="-410209" algn="just">
              <a:lnSpc>
                <a:spcPts val="6307"/>
              </a:lnSpc>
              <a:buFont typeface="Arial"/>
              <a:buChar char="•"/>
            </a:pPr>
            <a:r>
              <a:rPr lang="en-US" sz="3799" spc="227">
                <a:solidFill>
                  <a:srgbClr val="000000"/>
                </a:solidFill>
                <a:latin typeface="Calibri (MS)"/>
                <a:ea typeface="Calibri (MS)"/>
                <a:cs typeface="Calibri (MS)"/>
                <a:sym typeface="Calibri (MS)"/>
              </a:rPr>
              <a:t>Ví</a:t>
            </a:r>
            <a:r>
              <a:rPr lang="en-US" sz="3799" u="none" spc="227">
                <a:solidFill>
                  <a:srgbClr val="000000"/>
                </a:solidFill>
                <a:latin typeface="Calibri (MS)"/>
                <a:ea typeface="Calibri (MS)"/>
                <a:cs typeface="Calibri (MS)"/>
                <a:sym typeface="Calibri (MS)"/>
              </a:rPr>
              <a:t> dụ câu hỏi:</a:t>
            </a:r>
          </a:p>
          <a:p>
            <a:pPr marL="1640838" lvl="2" indent="-546946" algn="just">
              <a:lnSpc>
                <a:spcPts val="6307"/>
              </a:lnSpc>
              <a:buFont typeface="Arial"/>
              <a:buChar char="⚬"/>
            </a:pPr>
            <a:r>
              <a:rPr lang="en-US" sz="3799" u="none" spc="227">
                <a:solidFill>
                  <a:srgbClr val="000000"/>
                </a:solidFill>
                <a:latin typeface="Calibri (MS)"/>
                <a:ea typeface="Calibri (MS)"/>
                <a:cs typeface="Calibri (MS)"/>
                <a:sym typeface="Calibri (MS)"/>
              </a:rPr>
              <a:t>"Công ty có chiến lược rõ ràng về tăng trưởng và đổi mới không?"</a:t>
            </a:r>
          </a:p>
          <a:p>
            <a:pPr marL="1640838" lvl="2" indent="-546946" algn="just">
              <a:lnSpc>
                <a:spcPts val="6307"/>
              </a:lnSpc>
              <a:buFont typeface="Arial"/>
              <a:buChar char="⚬"/>
            </a:pPr>
            <a:r>
              <a:rPr lang="en-US" sz="3799" u="none" spc="227">
                <a:solidFill>
                  <a:srgbClr val="000000"/>
                </a:solidFill>
                <a:latin typeface="Calibri (MS)"/>
                <a:ea typeface="Calibri (MS)"/>
                <a:cs typeface="Calibri (MS)"/>
                <a:sym typeface="Calibri (MS)"/>
              </a:rPr>
              <a:t>"Công ty có đề cập đến những sáng kiến hoặc quan hệ đối tác chiến lược gần đây không?"</a:t>
            </a:r>
          </a:p>
          <a:p>
            <a:pPr marL="0" lvl="0" indent="0" algn="just">
              <a:lnSpc>
                <a:spcPts val="6307"/>
              </a:lnSpc>
            </a:pPr>
            <a:endParaRPr lang="en-US" sz="3799" u="none" spc="227">
              <a:solidFill>
                <a:srgbClr val="000000"/>
              </a:solidFill>
              <a:latin typeface="Calibri (MS)"/>
              <a:ea typeface="Calibri (MS)"/>
              <a:cs typeface="Calibri (MS)"/>
              <a:sym typeface="Calibri (MS)"/>
            </a:endParaRPr>
          </a:p>
        </p:txBody>
      </p:sp>
      <p:sp>
        <p:nvSpPr>
          <p:cNvPr id="7" name="TextBox 7"/>
          <p:cNvSpPr txBox="1"/>
          <p:nvPr/>
        </p:nvSpPr>
        <p:spPr>
          <a:xfrm>
            <a:off x="1616151" y="1544934"/>
            <a:ext cx="15055697" cy="1571627"/>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LLM FOR FEATURE GENERATION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52BFAA"/>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519557" y="1540942"/>
            <a:ext cx="11248885" cy="1504952"/>
          </a:xfrm>
          <a:prstGeom prst="rect">
            <a:avLst/>
          </a:prstGeom>
        </p:spPr>
        <p:txBody>
          <a:bodyPr lIns="0" tIns="0" rIns="0" bIns="0" rtlCol="0" anchor="t">
            <a:spAutoFit/>
          </a:bodyPr>
          <a:lstStyle/>
          <a:p>
            <a:pPr marL="0" lvl="0" indent="0" algn="ctr">
              <a:lnSpc>
                <a:spcPts val="9600"/>
              </a:lnSpc>
            </a:pPr>
            <a:r>
              <a:rPr lang="en-US" sz="10000" spc="-600">
                <a:solidFill>
                  <a:srgbClr val="FFFFFF"/>
                </a:solidFill>
                <a:latin typeface="Calibri (MS)"/>
                <a:ea typeface="Calibri (MS)"/>
                <a:cs typeface="Calibri (MS)"/>
                <a:sym typeface="Calibri (MS)"/>
              </a:rPr>
              <a:t>ABSTRACT</a:t>
            </a:r>
          </a:p>
        </p:txBody>
      </p:sp>
      <p:sp>
        <p:nvSpPr>
          <p:cNvPr id="7" name="TextBox 7"/>
          <p:cNvSpPr txBox="1"/>
          <p:nvPr/>
        </p:nvSpPr>
        <p:spPr>
          <a:xfrm>
            <a:off x="2648760" y="3135626"/>
            <a:ext cx="12990479" cy="6122674"/>
          </a:xfrm>
          <a:prstGeom prst="rect">
            <a:avLst/>
          </a:prstGeom>
        </p:spPr>
        <p:txBody>
          <a:bodyPr lIns="0" tIns="0" rIns="0" bIns="0" rtlCol="0" anchor="t">
            <a:spAutoFit/>
          </a:bodyPr>
          <a:lstStyle/>
          <a:p>
            <a:pPr marL="777230" lvl="1" indent="-388615" algn="l">
              <a:lnSpc>
                <a:spcPts val="8999"/>
              </a:lnSpc>
              <a:buFont typeface="Arial"/>
              <a:buChar char="•"/>
            </a:pPr>
            <a:r>
              <a:rPr lang="en-US" sz="3599" b="1" spc="215">
                <a:solidFill>
                  <a:srgbClr val="FFFFFF"/>
                </a:solidFill>
                <a:latin typeface="Canva Sans Medium"/>
                <a:ea typeface="Canva Sans Medium"/>
                <a:cs typeface="Canva Sans Medium"/>
                <a:sym typeface="Canva Sans Medium"/>
              </a:rPr>
              <a:t>Đơ</a:t>
            </a:r>
            <a:r>
              <a:rPr lang="en-US" sz="3599" b="1" u="none" spc="215">
                <a:solidFill>
                  <a:srgbClr val="FFFFFF"/>
                </a:solidFill>
                <a:latin typeface="Canva Sans Medium"/>
                <a:ea typeface="Canva Sans Medium"/>
                <a:cs typeface="Canva Sans Medium"/>
                <a:sym typeface="Canva Sans Medium"/>
              </a:rPr>
              <a:t>n giản hoá quá trình đánh giá báo cáo tài chính của các công ty</a:t>
            </a:r>
          </a:p>
          <a:p>
            <a:pPr marL="777230" lvl="1" indent="-388615" algn="l">
              <a:lnSpc>
                <a:spcPts val="8999"/>
              </a:lnSpc>
              <a:buFont typeface="Arial"/>
              <a:buChar char="•"/>
            </a:pPr>
            <a:r>
              <a:rPr lang="en-US" sz="3599" b="1" u="none" spc="215">
                <a:solidFill>
                  <a:srgbClr val="FFFFFF"/>
                </a:solidFill>
                <a:latin typeface="Canva Sans Medium"/>
                <a:ea typeface="Canva Sans Medium"/>
                <a:cs typeface="Canva Sans Medium"/>
                <a:sym typeface="Canva Sans Medium"/>
              </a:rPr>
              <a:t>Sử dụng mô hình ngôn ngữ lớn (LLM) và mô hình học máy</a:t>
            </a:r>
          </a:p>
          <a:p>
            <a:pPr marL="777230" lvl="1" indent="-388615" algn="l">
              <a:lnSpc>
                <a:spcPts val="8999"/>
              </a:lnSpc>
              <a:buFont typeface="Arial"/>
              <a:buChar char="•"/>
            </a:pPr>
            <a:r>
              <a:rPr lang="en-US" sz="3599" b="1" u="none" spc="215">
                <a:solidFill>
                  <a:srgbClr val="FFFFFF"/>
                </a:solidFill>
                <a:latin typeface="Canva Sans Medium"/>
                <a:ea typeface="Canva Sans Medium"/>
                <a:cs typeface="Canva Sans Medium"/>
                <a:sym typeface="Canva Sans Medium"/>
              </a:rPr>
              <a:t>Kết hợp dữ liệu về lịch sử giá cổ phiếu</a:t>
            </a:r>
          </a:p>
          <a:p>
            <a:pPr marL="0" lvl="0" indent="0" algn="ctr">
              <a:lnSpc>
                <a:spcPts val="2699"/>
              </a:lnSpc>
              <a:spcBef>
                <a:spcPct val="0"/>
              </a:spcBef>
            </a:pPr>
            <a:endParaRPr lang="en-US" sz="3599" b="1" u="none" spc="215">
              <a:solidFill>
                <a:srgbClr val="FFFFFF"/>
              </a:solidFill>
              <a:latin typeface="Canva Sans Medium"/>
              <a:ea typeface="Canva Sans Medium"/>
              <a:cs typeface="Canva Sans Medium"/>
              <a:sym typeface="Canva Sans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701471" y="3204863"/>
            <a:ext cx="13666568" cy="6274308"/>
          </a:xfrm>
          <a:prstGeom prst="rect">
            <a:avLst/>
          </a:prstGeom>
        </p:spPr>
        <p:txBody>
          <a:bodyPr lIns="0" tIns="0" rIns="0" bIns="0" rtlCol="0" anchor="t">
            <a:spAutoFit/>
          </a:bodyPr>
          <a:lstStyle/>
          <a:p>
            <a:pPr marL="820419" lvl="1" indent="-410209" algn="l">
              <a:lnSpc>
                <a:spcPts val="6155"/>
              </a:lnSpc>
              <a:buFont typeface="Arial"/>
              <a:buChar char="•"/>
            </a:pPr>
            <a:r>
              <a:rPr lang="en-US" sz="3799" spc="227">
                <a:solidFill>
                  <a:srgbClr val="000000"/>
                </a:solidFill>
                <a:latin typeface="Calibri (MS)"/>
                <a:ea typeface="Calibri (MS)"/>
                <a:cs typeface="Calibri (MS)"/>
                <a:sym typeface="Calibri (MS)"/>
              </a:rPr>
              <a:t>Tố</a:t>
            </a:r>
            <a:r>
              <a:rPr lang="en-US" sz="3799" u="none" spc="227">
                <a:solidFill>
                  <a:srgbClr val="000000"/>
                </a:solidFill>
                <a:latin typeface="Calibri (MS)"/>
                <a:ea typeface="Calibri (MS)"/>
                <a:cs typeface="Calibri (MS)"/>
                <a:sym typeface="Calibri (MS)"/>
              </a:rPr>
              <a:t>i ưu chi phí:</a:t>
            </a:r>
          </a:p>
          <a:p>
            <a:pPr marL="1640838" lvl="2" indent="-546946" algn="l">
              <a:lnSpc>
                <a:spcPts val="6155"/>
              </a:lnSpc>
              <a:buFont typeface="Arial"/>
              <a:buChar char="⚬"/>
            </a:pPr>
            <a:r>
              <a:rPr lang="en-US" sz="3799" u="none" spc="227">
                <a:solidFill>
                  <a:srgbClr val="000000"/>
                </a:solidFill>
                <a:latin typeface="Calibri (MS)"/>
                <a:ea typeface="Calibri (MS)"/>
                <a:cs typeface="Calibri (MS)"/>
                <a:sym typeface="Calibri (MS)"/>
              </a:rPr>
              <a:t>Ngữ cảnh cần cung cấp khá dài, làm tăng chi phí API.</a:t>
            </a:r>
          </a:p>
          <a:p>
            <a:pPr marL="1640838" lvl="2" indent="-546946" algn="l">
              <a:lnSpc>
                <a:spcPts val="6155"/>
              </a:lnSpc>
              <a:buFont typeface="Arial"/>
              <a:buChar char="⚬"/>
            </a:pPr>
            <a:r>
              <a:rPr lang="en-US" sz="3799" u="none" spc="227">
                <a:solidFill>
                  <a:srgbClr val="000000"/>
                </a:solidFill>
                <a:latin typeface="Calibri (MS)"/>
                <a:ea typeface="Calibri (MS)"/>
                <a:cs typeface="Calibri (MS)"/>
                <a:sym typeface="Calibri (MS)"/>
              </a:rPr>
              <a:t>Để cân bằng giữa chi phí và chất lượng, chỉ sử dụng 27 câu hỏi.</a:t>
            </a:r>
          </a:p>
          <a:p>
            <a:pPr marL="820419" lvl="1" indent="-410209" algn="l">
              <a:lnSpc>
                <a:spcPts val="6155"/>
              </a:lnSpc>
              <a:buFont typeface="Arial"/>
              <a:buChar char="•"/>
            </a:pPr>
            <a:r>
              <a:rPr lang="en-US" sz="3799" u="none" spc="227">
                <a:solidFill>
                  <a:srgbClr val="000000"/>
                </a:solidFill>
                <a:latin typeface="Calibri (MS)"/>
                <a:ea typeface="Calibri (MS)"/>
                <a:cs typeface="Calibri (MS)"/>
                <a:sym typeface="Calibri (MS)"/>
              </a:rPr>
              <a:t>Kỹ thuật sử dụng:</a:t>
            </a:r>
          </a:p>
          <a:p>
            <a:pPr marL="1640838" lvl="2" indent="-546946" algn="l">
              <a:lnSpc>
                <a:spcPts val="6155"/>
              </a:lnSpc>
              <a:buFont typeface="Arial"/>
              <a:buChar char="⚬"/>
            </a:pPr>
            <a:r>
              <a:rPr lang="en-US" sz="3799" u="none" spc="227">
                <a:solidFill>
                  <a:srgbClr val="000000"/>
                </a:solidFill>
                <a:latin typeface="Calibri (MS)"/>
                <a:ea typeface="Calibri (MS)"/>
                <a:cs typeface="Calibri (MS)"/>
                <a:sym typeface="Calibri (MS)"/>
              </a:rPr>
              <a:t>Prompt Engineering: Điều chỉnh câu hỏi để LLM trả lời chính xác và nhất quán hơn.</a:t>
            </a:r>
          </a:p>
          <a:p>
            <a:pPr marL="0" lvl="0" indent="0" algn="l">
              <a:lnSpc>
                <a:spcPts val="6155"/>
              </a:lnSpc>
            </a:pPr>
            <a:endParaRPr lang="en-US" sz="3799" u="none" spc="227">
              <a:solidFill>
                <a:srgbClr val="000000"/>
              </a:solidFill>
              <a:latin typeface="Calibri (MS)"/>
              <a:ea typeface="Calibri (MS)"/>
              <a:cs typeface="Calibri (MS)"/>
              <a:sym typeface="Calibri (MS)"/>
            </a:endParaRPr>
          </a:p>
        </p:txBody>
      </p:sp>
      <p:sp>
        <p:nvSpPr>
          <p:cNvPr id="7" name="TextBox 7"/>
          <p:cNvSpPr txBox="1"/>
          <p:nvPr/>
        </p:nvSpPr>
        <p:spPr>
          <a:xfrm>
            <a:off x="1701471" y="1861837"/>
            <a:ext cx="15285373" cy="1571627"/>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LLM FOR FEATURE GENERATION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267933" y="2146054"/>
            <a:ext cx="15752133" cy="7833360"/>
          </a:xfrm>
          <a:prstGeom prst="rect">
            <a:avLst/>
          </a:prstGeom>
        </p:spPr>
        <p:txBody>
          <a:bodyPr lIns="0" tIns="0" rIns="0" bIns="0" rtlCol="0" anchor="t">
            <a:spAutoFit/>
          </a:bodyPr>
          <a:lstStyle/>
          <a:p>
            <a:pPr marL="820419" lvl="1" indent="-410209" algn="l">
              <a:lnSpc>
                <a:spcPts val="5129"/>
              </a:lnSpc>
              <a:spcBef>
                <a:spcPct val="0"/>
              </a:spcBef>
              <a:buFont typeface="Arial"/>
              <a:buChar char="•"/>
            </a:pPr>
            <a:r>
              <a:rPr lang="en-US" sz="3799" spc="227">
                <a:solidFill>
                  <a:srgbClr val="000000"/>
                </a:solidFill>
                <a:latin typeface="Calibri (MS)"/>
                <a:ea typeface="Calibri (MS)"/>
                <a:cs typeface="Calibri (MS)"/>
                <a:sym typeface="Calibri (MS)"/>
              </a:rPr>
              <a:t>Mục</a:t>
            </a:r>
            <a:r>
              <a:rPr lang="en-US" sz="3799" u="none" spc="227">
                <a:solidFill>
                  <a:srgbClr val="000000"/>
                </a:solidFill>
                <a:latin typeface="Calibri (MS)"/>
                <a:ea typeface="Calibri (MS)"/>
                <a:cs typeface="Calibri (MS)"/>
                <a:sym typeface="Calibri (MS)"/>
              </a:rPr>
              <a:t> tiêu: tạo nhãn (target) để huấn luyện mô hình học máy dự đoán lợi nhuận cổ phiếu.</a:t>
            </a:r>
          </a:p>
          <a:p>
            <a:pPr marL="820419" lvl="1" indent="-410209" algn="l">
              <a:lnSpc>
                <a:spcPts val="5129"/>
              </a:lnSpc>
              <a:spcBef>
                <a:spcPct val="0"/>
              </a:spcBef>
              <a:buFont typeface="Arial"/>
              <a:buChar char="•"/>
            </a:pPr>
            <a:r>
              <a:rPr lang="en-US" sz="3799" u="none" spc="227">
                <a:solidFill>
                  <a:srgbClr val="000000"/>
                </a:solidFill>
                <a:latin typeface="Calibri (MS)"/>
                <a:ea typeface="Calibri (MS)"/>
                <a:cs typeface="Calibri (MS)"/>
                <a:sym typeface="Calibri (MS)"/>
              </a:rPr>
              <a:t>Các chỉ số lợi nhuận:</a:t>
            </a:r>
          </a:p>
          <a:p>
            <a:pPr marL="1640838" lvl="2" indent="-546946" algn="l">
              <a:lnSpc>
                <a:spcPts val="5129"/>
              </a:lnSpc>
              <a:spcBef>
                <a:spcPct val="0"/>
              </a:spcBef>
              <a:buFont typeface="Arial"/>
              <a:buChar char="⚬"/>
            </a:pPr>
            <a:r>
              <a:rPr lang="en-US" sz="3799" u="none" spc="227">
                <a:solidFill>
                  <a:srgbClr val="000000"/>
                </a:solidFill>
                <a:latin typeface="Calibri (MS)"/>
                <a:ea typeface="Calibri (MS)"/>
                <a:cs typeface="Calibri (MS)"/>
                <a:sym typeface="Calibri (MS)"/>
              </a:rPr>
              <a:t>target_12m: Lợi nhuận 12 tháng của cổ phiếu kể từ ngày nộp báo cáo.</a:t>
            </a:r>
          </a:p>
          <a:p>
            <a:pPr marL="1640838" lvl="2" indent="-546946" algn="l">
              <a:lnSpc>
                <a:spcPts val="5129"/>
              </a:lnSpc>
              <a:spcBef>
                <a:spcPct val="0"/>
              </a:spcBef>
              <a:buFont typeface="Arial"/>
              <a:buChar char="⚬"/>
            </a:pPr>
            <a:r>
              <a:rPr lang="en-US" sz="3799" u="none" spc="227">
                <a:solidFill>
                  <a:srgbClr val="000000"/>
                </a:solidFill>
                <a:latin typeface="Calibri (MS)"/>
                <a:ea typeface="Calibri (MS)"/>
                <a:cs typeface="Calibri (MS)"/>
                <a:sym typeface="Calibri (MS)"/>
              </a:rPr>
              <a:t>sp500_12m: Lợi nhuận của chỉ số S&amp;P 500 trong cùng kỳ.</a:t>
            </a:r>
          </a:p>
          <a:p>
            <a:pPr marL="1640838" lvl="2" indent="-546946" algn="l">
              <a:lnSpc>
                <a:spcPts val="5129"/>
              </a:lnSpc>
              <a:spcBef>
                <a:spcPct val="0"/>
              </a:spcBef>
              <a:buFont typeface="Arial"/>
              <a:buChar char="⚬"/>
            </a:pPr>
            <a:r>
              <a:rPr lang="en-US" sz="3799" u="none" spc="227">
                <a:solidFill>
                  <a:srgbClr val="000000"/>
                </a:solidFill>
                <a:latin typeface="Calibri (MS)"/>
                <a:ea typeface="Calibri (MS)"/>
                <a:cs typeface="Calibri (MS)"/>
                <a:sym typeface="Calibri (MS)"/>
              </a:rPr>
              <a:t>target_max: Lợi nhuận tối đa của cổ phiếu trong kỳ 12 tháng.</a:t>
            </a:r>
          </a:p>
          <a:p>
            <a:pPr marL="1640838" lvl="2" indent="-546946" algn="l">
              <a:lnSpc>
                <a:spcPts val="5129"/>
              </a:lnSpc>
              <a:spcBef>
                <a:spcPct val="0"/>
              </a:spcBef>
              <a:buFont typeface="Arial"/>
              <a:buChar char="⚬"/>
            </a:pPr>
            <a:r>
              <a:rPr lang="en-US" sz="3799" u="none" spc="227">
                <a:solidFill>
                  <a:srgbClr val="000000"/>
                </a:solidFill>
                <a:latin typeface="Calibri (MS)"/>
                <a:ea typeface="Calibri (MS)"/>
                <a:cs typeface="Calibri (MS)"/>
                <a:sym typeface="Calibri (MS)"/>
              </a:rPr>
              <a:t>sp500_max: Lợi nhuận tối đa của S&amp;P 500 trong kỳ 12 tháng.</a:t>
            </a:r>
          </a:p>
          <a:p>
            <a:pPr marL="0" lvl="0" indent="0" algn="l">
              <a:lnSpc>
                <a:spcPts val="5129"/>
              </a:lnSpc>
              <a:spcBef>
                <a:spcPct val="0"/>
              </a:spcBef>
            </a:pPr>
            <a:endParaRPr lang="en-US" sz="3799" u="none" spc="227">
              <a:solidFill>
                <a:srgbClr val="000000"/>
              </a:solidFill>
              <a:latin typeface="Calibri (MS)"/>
              <a:ea typeface="Calibri (MS)"/>
              <a:cs typeface="Calibri (MS)"/>
              <a:sym typeface="Calibri (MS)"/>
            </a:endParaRPr>
          </a:p>
        </p:txBody>
      </p:sp>
      <p:sp>
        <p:nvSpPr>
          <p:cNvPr id="7" name="TextBox 7"/>
          <p:cNvSpPr txBox="1"/>
          <p:nvPr/>
        </p:nvSpPr>
        <p:spPr>
          <a:xfrm>
            <a:off x="5270326" y="1047750"/>
            <a:ext cx="8430872" cy="1571627"/>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LABEL CREATION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286339" y="3135028"/>
            <a:ext cx="13715322" cy="5883021"/>
          </a:xfrm>
          <a:prstGeom prst="rect">
            <a:avLst/>
          </a:prstGeom>
        </p:spPr>
        <p:txBody>
          <a:bodyPr lIns="0" tIns="0" rIns="0" bIns="0" rtlCol="0" anchor="t">
            <a:spAutoFit/>
          </a:bodyPr>
          <a:lstStyle/>
          <a:p>
            <a:pPr marL="820419" lvl="1" indent="-410209" algn="just">
              <a:lnSpc>
                <a:spcPts val="6611"/>
              </a:lnSpc>
              <a:buFont typeface="Arial"/>
              <a:buChar char="•"/>
            </a:pPr>
            <a:r>
              <a:rPr lang="en-US" sz="3799" spc="227">
                <a:solidFill>
                  <a:srgbClr val="000000"/>
                </a:solidFill>
                <a:latin typeface="Calibri (MS)"/>
                <a:ea typeface="Calibri (MS)"/>
                <a:cs typeface="Calibri (MS)"/>
                <a:sym typeface="Calibri (MS)"/>
              </a:rPr>
              <a:t>Phương</a:t>
            </a:r>
            <a:r>
              <a:rPr lang="en-US" sz="3799" u="none" spc="227">
                <a:solidFill>
                  <a:srgbClr val="000000"/>
                </a:solidFill>
                <a:latin typeface="Calibri (MS)"/>
                <a:ea typeface="Calibri (MS)"/>
                <a:cs typeface="Calibri (MS)"/>
                <a:sym typeface="Calibri (MS)"/>
              </a:rPr>
              <a:t> pháp chuẩn hóa nhãn (theo Numerai):</a:t>
            </a:r>
          </a:p>
          <a:p>
            <a:pPr marL="1640838" lvl="2" indent="-546946" algn="just">
              <a:lnSpc>
                <a:spcPts val="6611"/>
              </a:lnSpc>
              <a:buFont typeface="Arial"/>
              <a:buChar char="⚬"/>
            </a:pPr>
            <a:r>
              <a:rPr lang="en-US" sz="3799" u="none" spc="227">
                <a:solidFill>
                  <a:srgbClr val="000000"/>
                </a:solidFill>
                <a:latin typeface="Calibri (MS)"/>
                <a:ea typeface="Calibri (MS)"/>
                <a:cs typeface="Calibri (MS)"/>
                <a:sym typeface="Calibri (MS)"/>
              </a:rPr>
              <a:t>Xếp hạng lợi nhuận của từng cổ phiếu mỗi năm.</a:t>
            </a:r>
          </a:p>
          <a:p>
            <a:pPr marL="1640838" lvl="2" indent="-546946" algn="just">
              <a:lnSpc>
                <a:spcPts val="6611"/>
              </a:lnSpc>
              <a:buFont typeface="Arial"/>
              <a:buChar char="⚬"/>
            </a:pPr>
            <a:r>
              <a:rPr lang="en-US" sz="3799" u="none" spc="227">
                <a:solidFill>
                  <a:srgbClr val="000000"/>
                </a:solidFill>
                <a:latin typeface="Calibri (MS)"/>
                <a:ea typeface="Calibri (MS)"/>
                <a:cs typeface="Calibri (MS)"/>
                <a:sym typeface="Calibri (MS)"/>
              </a:rPr>
              <a:t>Chuẩn hóa lợi nhuận về khoảng [0,1].</a:t>
            </a:r>
          </a:p>
          <a:p>
            <a:pPr marL="1640838" lvl="2" indent="-546946" algn="just">
              <a:lnSpc>
                <a:spcPts val="6611"/>
              </a:lnSpc>
              <a:buFont typeface="Arial"/>
              <a:buChar char="⚬"/>
            </a:pPr>
            <a:r>
              <a:rPr lang="en-US" sz="3799" u="none" spc="227">
                <a:solidFill>
                  <a:srgbClr val="000000"/>
                </a:solidFill>
                <a:latin typeface="Calibri (MS)"/>
                <a:ea typeface="Calibri (MS)"/>
                <a:cs typeface="Calibri (MS)"/>
                <a:sym typeface="Calibri (MS)"/>
              </a:rPr>
              <a:t>Phân loại theo phần trăm (percentile).</a:t>
            </a:r>
          </a:p>
          <a:p>
            <a:pPr marL="1640838" lvl="2" indent="-546946" algn="just">
              <a:lnSpc>
                <a:spcPts val="6611"/>
              </a:lnSpc>
              <a:buFont typeface="Arial"/>
              <a:buChar char="⚬"/>
            </a:pPr>
            <a:r>
              <a:rPr lang="en-US" sz="3799" u="none" spc="227">
                <a:solidFill>
                  <a:srgbClr val="000000"/>
                </a:solidFill>
                <a:latin typeface="Calibri (MS)"/>
                <a:ea typeface="Calibri (MS)"/>
                <a:cs typeface="Calibri (MS)"/>
                <a:sym typeface="Calibri (MS)"/>
              </a:rPr>
              <a:t>Cổ phiếu có lợi nhuận cao nhất nhận giá trị gần 1, cổ phiếu thấp nhất nhận giá trị gần 0.</a:t>
            </a:r>
          </a:p>
          <a:p>
            <a:pPr marL="0" lvl="0" indent="0" algn="just">
              <a:lnSpc>
                <a:spcPts val="6611"/>
              </a:lnSpc>
            </a:pPr>
            <a:endParaRPr lang="en-US" sz="3799" u="none" spc="227">
              <a:solidFill>
                <a:srgbClr val="000000"/>
              </a:solidFill>
              <a:latin typeface="Calibri (MS)"/>
              <a:ea typeface="Calibri (MS)"/>
              <a:cs typeface="Calibri (MS)"/>
              <a:sym typeface="Calibri (MS)"/>
            </a:endParaRPr>
          </a:p>
        </p:txBody>
      </p:sp>
      <p:sp>
        <p:nvSpPr>
          <p:cNvPr id="7" name="TextBox 7"/>
          <p:cNvSpPr txBox="1"/>
          <p:nvPr/>
        </p:nvSpPr>
        <p:spPr>
          <a:xfrm>
            <a:off x="4843123" y="1427586"/>
            <a:ext cx="8601753" cy="1571627"/>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LABEL CREATION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311837" y="3632571"/>
            <a:ext cx="12496468" cy="5201539"/>
          </a:xfrm>
          <a:prstGeom prst="rect">
            <a:avLst/>
          </a:prstGeom>
        </p:spPr>
        <p:txBody>
          <a:bodyPr lIns="0" tIns="0" rIns="0" bIns="0" rtlCol="0" anchor="t">
            <a:spAutoFit/>
          </a:bodyPr>
          <a:lstStyle/>
          <a:p>
            <a:pPr marL="820419" lvl="1" indent="-410209" algn="l">
              <a:lnSpc>
                <a:spcPts val="6877"/>
              </a:lnSpc>
              <a:buFont typeface="Arial"/>
              <a:buChar char="•"/>
            </a:pPr>
            <a:r>
              <a:rPr lang="en-US" sz="3799" spc="227">
                <a:solidFill>
                  <a:srgbClr val="000000"/>
                </a:solidFill>
                <a:latin typeface="Calibri (MS)"/>
                <a:ea typeface="Calibri (MS)"/>
                <a:cs typeface="Calibri (MS)"/>
                <a:sym typeface="Calibri (MS)"/>
              </a:rPr>
              <a:t>Mục</a:t>
            </a:r>
            <a:r>
              <a:rPr lang="en-US" sz="3799" u="none" spc="227">
                <a:solidFill>
                  <a:srgbClr val="000000"/>
                </a:solidFill>
                <a:latin typeface="Calibri (MS)"/>
                <a:ea typeface="Calibri (MS)"/>
                <a:cs typeface="Calibri (MS)"/>
                <a:sym typeface="Calibri (MS)"/>
              </a:rPr>
              <a:t> tiêu: dự đoán lợi nhuận cổ phiếu dựa trên các đặc trưng được tạo từ LLM.</a:t>
            </a:r>
          </a:p>
          <a:p>
            <a:pPr marL="820419" lvl="1" indent="-410209" algn="l">
              <a:lnSpc>
                <a:spcPts val="6877"/>
              </a:lnSpc>
              <a:buFont typeface="Arial"/>
              <a:buChar char="•"/>
            </a:pPr>
            <a:r>
              <a:rPr lang="en-US" sz="3799" u="none" spc="227">
                <a:solidFill>
                  <a:srgbClr val="000000"/>
                </a:solidFill>
                <a:latin typeface="Calibri (MS)"/>
                <a:ea typeface="Calibri (MS)"/>
                <a:cs typeface="Calibri (MS)"/>
                <a:sym typeface="Calibri (MS)"/>
              </a:rPr>
              <a:t>Dữ liệu huấn luyện và kiểm tra:</a:t>
            </a:r>
          </a:p>
          <a:p>
            <a:pPr marL="1640838" lvl="2" indent="-546946" algn="l">
              <a:lnSpc>
                <a:spcPts val="6877"/>
              </a:lnSpc>
              <a:buFont typeface="Arial"/>
              <a:buChar char="⚬"/>
            </a:pPr>
            <a:r>
              <a:rPr lang="en-US" sz="3799" u="none" spc="227">
                <a:solidFill>
                  <a:srgbClr val="000000"/>
                </a:solidFill>
                <a:latin typeface="Calibri (MS)"/>
                <a:ea typeface="Calibri (MS)"/>
                <a:cs typeface="Calibri (MS)"/>
                <a:sym typeface="Calibri (MS)"/>
              </a:rPr>
              <a:t>2002-2017: Dùng để huấn luyện mô hình.</a:t>
            </a:r>
          </a:p>
          <a:p>
            <a:pPr marL="1640838" lvl="2" indent="-546946" algn="l">
              <a:lnSpc>
                <a:spcPts val="6877"/>
              </a:lnSpc>
              <a:buFont typeface="Arial"/>
              <a:buChar char="⚬"/>
            </a:pPr>
            <a:r>
              <a:rPr lang="en-US" sz="3799" u="none" spc="227">
                <a:solidFill>
                  <a:srgbClr val="000000"/>
                </a:solidFill>
                <a:latin typeface="Calibri (MS)"/>
                <a:ea typeface="Calibri (MS)"/>
                <a:cs typeface="Calibri (MS)"/>
                <a:sym typeface="Calibri (MS)"/>
              </a:rPr>
              <a:t>2018-2023: Dùng để kiểm tra mô hình.</a:t>
            </a:r>
          </a:p>
          <a:p>
            <a:pPr marL="0" lvl="0" indent="0" algn="l">
              <a:lnSpc>
                <a:spcPts val="6877"/>
              </a:lnSpc>
            </a:pPr>
            <a:endParaRPr lang="en-US" sz="3799" u="none" spc="227">
              <a:solidFill>
                <a:srgbClr val="000000"/>
              </a:solidFill>
              <a:latin typeface="Calibri (MS)"/>
              <a:ea typeface="Calibri (MS)"/>
              <a:cs typeface="Calibri (MS)"/>
              <a:sym typeface="Calibri (MS)"/>
            </a:endParaRPr>
          </a:p>
        </p:txBody>
      </p:sp>
      <p:sp>
        <p:nvSpPr>
          <p:cNvPr id="7" name="TextBox 7"/>
          <p:cNvSpPr txBox="1"/>
          <p:nvPr/>
        </p:nvSpPr>
        <p:spPr>
          <a:xfrm>
            <a:off x="1993996" y="1910591"/>
            <a:ext cx="14300007" cy="1571627"/>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MACHINE LEARNING MODEL</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944760" y="3513201"/>
            <a:ext cx="13714957" cy="5745099"/>
          </a:xfrm>
          <a:prstGeom prst="rect">
            <a:avLst/>
          </a:prstGeom>
        </p:spPr>
        <p:txBody>
          <a:bodyPr lIns="0" tIns="0" rIns="0" bIns="0" rtlCol="0" anchor="t">
            <a:spAutoFit/>
          </a:bodyPr>
          <a:lstStyle/>
          <a:p>
            <a:pPr marL="820419" lvl="1" indent="-410209" algn="l">
              <a:lnSpc>
                <a:spcPts val="6497"/>
              </a:lnSpc>
              <a:buFont typeface="Arial"/>
              <a:buChar char="•"/>
            </a:pPr>
            <a:r>
              <a:rPr lang="en-US" sz="3799" spc="227">
                <a:solidFill>
                  <a:srgbClr val="000000"/>
                </a:solidFill>
                <a:latin typeface="Calibri (MS)"/>
                <a:ea typeface="Calibri (MS)"/>
                <a:cs typeface="Calibri (MS)"/>
                <a:sym typeface="Calibri (MS)"/>
              </a:rPr>
              <a:t>Mô</a:t>
            </a:r>
            <a:r>
              <a:rPr lang="en-US" sz="3799" u="none" spc="227">
                <a:solidFill>
                  <a:srgbClr val="000000"/>
                </a:solidFill>
                <a:latin typeface="Calibri (MS)"/>
                <a:ea typeface="Calibri (MS)"/>
                <a:cs typeface="Calibri (MS)"/>
                <a:sym typeface="Calibri (MS)"/>
              </a:rPr>
              <a:t> hình sử dụng: Linear Regression với hệ số không âm</a:t>
            </a:r>
          </a:p>
          <a:p>
            <a:pPr marL="820419" lvl="1" indent="-410209" algn="l">
              <a:lnSpc>
                <a:spcPts val="6497"/>
              </a:lnSpc>
              <a:buFont typeface="Arial"/>
              <a:buChar char="•"/>
            </a:pPr>
            <a:r>
              <a:rPr lang="en-US" sz="3799" u="none" spc="227">
                <a:solidFill>
                  <a:srgbClr val="000000"/>
                </a:solidFill>
                <a:latin typeface="Calibri (MS)"/>
                <a:ea typeface="Calibri (MS)"/>
                <a:cs typeface="Calibri (MS)"/>
                <a:sym typeface="Calibri (MS)"/>
              </a:rPr>
              <a:t>Lý do:</a:t>
            </a:r>
          </a:p>
          <a:p>
            <a:pPr marL="1640838" lvl="2" indent="-546946" algn="l">
              <a:lnSpc>
                <a:spcPts val="6497"/>
              </a:lnSpc>
              <a:buFont typeface="Arial"/>
              <a:buChar char="⚬"/>
            </a:pPr>
            <a:r>
              <a:rPr lang="en-US" sz="3799" u="none" spc="227">
                <a:solidFill>
                  <a:srgbClr val="000000"/>
                </a:solidFill>
                <a:latin typeface="Calibri (MS)"/>
                <a:ea typeface="Calibri (MS)"/>
                <a:cs typeface="Calibri (MS)"/>
                <a:sym typeface="Calibri (MS)"/>
              </a:rPr>
              <a:t>Đảm bảo mối quan hệ giữa đặc trưng và nhãn luôn dương hoặc bằng 0.</a:t>
            </a:r>
          </a:p>
          <a:p>
            <a:pPr marL="1640838" lvl="2" indent="-546946" algn="l">
              <a:lnSpc>
                <a:spcPts val="6497"/>
              </a:lnSpc>
              <a:buFont typeface="Arial"/>
              <a:buChar char="⚬"/>
            </a:pPr>
            <a:r>
              <a:rPr lang="en-US" sz="3799" u="none" spc="227">
                <a:solidFill>
                  <a:srgbClr val="000000"/>
                </a:solidFill>
                <a:latin typeface="Calibri (MS)"/>
                <a:ea typeface="Calibri (MS)"/>
                <a:cs typeface="Calibri (MS)"/>
                <a:sym typeface="Calibri (MS)"/>
              </a:rPr>
              <a:t>Nếu một đặc trưng không hữu ích, hệ số của nó sẽ bị đặt về 0.</a:t>
            </a:r>
          </a:p>
          <a:p>
            <a:pPr marL="0" lvl="0" indent="0" algn="l">
              <a:lnSpc>
                <a:spcPts val="6497"/>
              </a:lnSpc>
            </a:pPr>
            <a:endParaRPr lang="en-US" sz="3799" u="none" spc="227">
              <a:solidFill>
                <a:srgbClr val="000000"/>
              </a:solidFill>
              <a:latin typeface="Calibri (MS)"/>
              <a:ea typeface="Calibri (MS)"/>
              <a:cs typeface="Calibri (MS)"/>
              <a:sym typeface="Calibri (MS)"/>
            </a:endParaRPr>
          </a:p>
        </p:txBody>
      </p:sp>
      <p:sp>
        <p:nvSpPr>
          <p:cNvPr id="7" name="TextBox 7"/>
          <p:cNvSpPr txBox="1"/>
          <p:nvPr/>
        </p:nvSpPr>
        <p:spPr>
          <a:xfrm>
            <a:off x="2286521" y="2008099"/>
            <a:ext cx="13714957" cy="1571627"/>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MACHINE LEARNING MODEL</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310716" y="3560346"/>
            <a:ext cx="13593437" cy="5258562"/>
          </a:xfrm>
          <a:prstGeom prst="rect">
            <a:avLst/>
          </a:prstGeom>
        </p:spPr>
        <p:txBody>
          <a:bodyPr lIns="0" tIns="0" rIns="0" bIns="0" rtlCol="0" anchor="t">
            <a:spAutoFit/>
          </a:bodyPr>
          <a:lstStyle/>
          <a:p>
            <a:pPr marL="0" lvl="0" indent="0" algn="l">
              <a:lnSpc>
                <a:spcPts val="6953"/>
              </a:lnSpc>
            </a:pPr>
            <a:r>
              <a:rPr lang="en-US" sz="3799" u="none" spc="227">
                <a:solidFill>
                  <a:srgbClr val="000000"/>
                </a:solidFill>
                <a:latin typeface="Calibri (MS)"/>
                <a:ea typeface="Calibri (MS)"/>
                <a:cs typeface="Calibri (MS)"/>
                <a:sym typeface="Calibri (MS)"/>
              </a:rPr>
              <a:t>Lý do chọn hồi quy tuyến tính:</a:t>
            </a:r>
          </a:p>
          <a:p>
            <a:pPr marL="820419" lvl="1" indent="-410209" algn="l">
              <a:lnSpc>
                <a:spcPts val="6953"/>
              </a:lnSpc>
              <a:buFont typeface="Arial"/>
              <a:buChar char="•"/>
            </a:pPr>
            <a:r>
              <a:rPr lang="en-US" sz="3799" u="none" spc="227">
                <a:solidFill>
                  <a:srgbClr val="000000"/>
                </a:solidFill>
                <a:latin typeface="Calibri (MS)"/>
                <a:ea typeface="Calibri (MS)"/>
                <a:cs typeface="Calibri (MS)"/>
                <a:sym typeface="Calibri (MS)"/>
              </a:rPr>
              <a:t>Đơn giản, dễ diễn giải.</a:t>
            </a:r>
          </a:p>
          <a:p>
            <a:pPr marL="820419" lvl="1" indent="-410209" algn="l">
              <a:lnSpc>
                <a:spcPts val="6953"/>
              </a:lnSpc>
              <a:buFont typeface="Arial"/>
              <a:buChar char="•"/>
            </a:pPr>
            <a:r>
              <a:rPr lang="en-US" sz="3799" u="none" spc="227">
                <a:solidFill>
                  <a:srgbClr val="000000"/>
                </a:solidFill>
                <a:latin typeface="Calibri (MS)"/>
                <a:ea typeface="Calibri (MS)"/>
                <a:cs typeface="Calibri (MS)"/>
                <a:sym typeface="Calibri (MS)"/>
              </a:rPr>
              <a:t>Phù hợp với đặc trưng tạo từ LLM.</a:t>
            </a:r>
          </a:p>
          <a:p>
            <a:pPr marL="820419" lvl="1" indent="-410209" algn="l">
              <a:lnSpc>
                <a:spcPts val="6953"/>
              </a:lnSpc>
              <a:buFont typeface="Arial"/>
              <a:buChar char="•"/>
            </a:pPr>
            <a:r>
              <a:rPr lang="en-US" sz="3799" u="none" spc="227">
                <a:solidFill>
                  <a:srgbClr val="000000"/>
                </a:solidFill>
                <a:latin typeface="Calibri (MS)"/>
                <a:ea typeface="Calibri (MS)"/>
                <a:cs typeface="Calibri (MS)"/>
                <a:sym typeface="Calibri (MS)"/>
              </a:rPr>
              <a:t>Đảm bảo rằng điểm số cao hơn từ LLM sẽ liên quan đến lợi nhuận cao hơn.</a:t>
            </a:r>
          </a:p>
          <a:p>
            <a:pPr marL="0" lvl="0" indent="0" algn="l">
              <a:lnSpc>
                <a:spcPts val="6953"/>
              </a:lnSpc>
            </a:pPr>
            <a:endParaRPr lang="en-US" sz="3799" u="none" spc="227">
              <a:solidFill>
                <a:srgbClr val="000000"/>
              </a:solidFill>
              <a:latin typeface="Calibri (MS)"/>
              <a:ea typeface="Calibri (MS)"/>
              <a:cs typeface="Calibri (MS)"/>
              <a:sym typeface="Calibri (MS)"/>
            </a:endParaRPr>
          </a:p>
        </p:txBody>
      </p:sp>
      <p:sp>
        <p:nvSpPr>
          <p:cNvPr id="7" name="TextBox 7"/>
          <p:cNvSpPr txBox="1"/>
          <p:nvPr/>
        </p:nvSpPr>
        <p:spPr>
          <a:xfrm>
            <a:off x="2427461" y="2008099"/>
            <a:ext cx="13433078" cy="1571627"/>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MACHINE LEARNING MODEL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415155" y="3875761"/>
            <a:ext cx="14061360" cy="4429760"/>
          </a:xfrm>
          <a:prstGeom prst="rect">
            <a:avLst/>
          </a:prstGeom>
        </p:spPr>
        <p:txBody>
          <a:bodyPr lIns="0" tIns="0" rIns="0" bIns="0" rtlCol="0" anchor="t">
            <a:spAutoFit/>
          </a:bodyPr>
          <a:lstStyle/>
          <a:p>
            <a:pPr marL="0" lvl="0" indent="0" algn="l">
              <a:lnSpc>
                <a:spcPts val="7029"/>
              </a:lnSpc>
            </a:pPr>
            <a:r>
              <a:rPr lang="en-US" sz="3799" spc="227">
                <a:solidFill>
                  <a:srgbClr val="000000"/>
                </a:solidFill>
                <a:latin typeface="Calibri (MS)"/>
                <a:ea typeface="Calibri (MS)"/>
                <a:cs typeface="Calibri (MS)"/>
                <a:sym typeface="Calibri (MS)"/>
              </a:rPr>
              <a:t>Mô</a:t>
            </a:r>
            <a:r>
              <a:rPr lang="en-US" sz="3799" u="none" spc="227">
                <a:solidFill>
                  <a:srgbClr val="000000"/>
                </a:solidFill>
                <a:latin typeface="Calibri (MS)"/>
                <a:ea typeface="Calibri (MS)"/>
                <a:cs typeface="Calibri (MS)"/>
                <a:sym typeface="Calibri (MS)"/>
              </a:rPr>
              <a:t> hình nâng cao (có thể thử nghiệm sau):</a:t>
            </a:r>
          </a:p>
          <a:p>
            <a:pPr marL="820419" lvl="1" indent="-410209" algn="l">
              <a:lnSpc>
                <a:spcPts val="7029"/>
              </a:lnSpc>
              <a:buFont typeface="Arial"/>
              <a:buChar char="•"/>
            </a:pPr>
            <a:r>
              <a:rPr lang="en-US" sz="3799" u="none" spc="227">
                <a:solidFill>
                  <a:srgbClr val="000000"/>
                </a:solidFill>
                <a:latin typeface="Calibri (MS)"/>
                <a:ea typeface="Calibri (MS)"/>
                <a:cs typeface="Calibri (MS)"/>
                <a:sym typeface="Calibri (MS)"/>
              </a:rPr>
              <a:t>Gradient Boosted Decision Trees (GBDTs):</a:t>
            </a:r>
          </a:p>
          <a:p>
            <a:pPr marL="1640838" lvl="2" indent="-546946" algn="l">
              <a:lnSpc>
                <a:spcPts val="7029"/>
              </a:lnSpc>
              <a:buFont typeface="Arial"/>
              <a:buChar char="⚬"/>
            </a:pPr>
            <a:r>
              <a:rPr lang="en-US" sz="3799" u="none" spc="227">
                <a:solidFill>
                  <a:srgbClr val="000000"/>
                </a:solidFill>
                <a:latin typeface="Calibri (MS)"/>
                <a:ea typeface="Calibri (MS)"/>
                <a:cs typeface="Calibri (MS)"/>
                <a:sym typeface="Calibri (MS)"/>
              </a:rPr>
              <a:t>Có khả năng mô hình hóa quan hệ phi tuyến tính.</a:t>
            </a:r>
          </a:p>
          <a:p>
            <a:pPr marL="1640838" lvl="2" indent="-546946" algn="l">
              <a:lnSpc>
                <a:spcPts val="7029"/>
              </a:lnSpc>
              <a:buFont typeface="Arial"/>
              <a:buChar char="⚬"/>
            </a:pPr>
            <a:r>
              <a:rPr lang="en-US" sz="3799" u="none" spc="227">
                <a:solidFill>
                  <a:srgbClr val="000000"/>
                </a:solidFill>
                <a:latin typeface="Calibri (MS)"/>
                <a:ea typeface="Calibri (MS)"/>
                <a:cs typeface="Calibri (MS)"/>
                <a:sym typeface="Calibri (MS)"/>
              </a:rPr>
              <a:t>Tuy nhiên, yêu cầu tinh chỉnh tham số phức tạp hơn.</a:t>
            </a:r>
          </a:p>
          <a:p>
            <a:pPr marL="0" lvl="0" indent="0" algn="l">
              <a:lnSpc>
                <a:spcPts val="7029"/>
              </a:lnSpc>
            </a:pPr>
            <a:endParaRPr lang="en-US" sz="3799" u="none" spc="227">
              <a:solidFill>
                <a:srgbClr val="000000"/>
              </a:solidFill>
              <a:latin typeface="Calibri (MS)"/>
              <a:ea typeface="Calibri (MS)"/>
              <a:cs typeface="Calibri (MS)"/>
              <a:sym typeface="Calibri (MS)"/>
            </a:endParaRPr>
          </a:p>
        </p:txBody>
      </p:sp>
      <p:sp>
        <p:nvSpPr>
          <p:cNvPr id="7" name="TextBox 7"/>
          <p:cNvSpPr txBox="1"/>
          <p:nvPr/>
        </p:nvSpPr>
        <p:spPr>
          <a:xfrm>
            <a:off x="2113320" y="1931453"/>
            <a:ext cx="14061360" cy="1504952"/>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MACHINE LEARNING MODEL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TextBox 3"/>
          <p:cNvSpPr txBox="1"/>
          <p:nvPr/>
        </p:nvSpPr>
        <p:spPr>
          <a:xfrm>
            <a:off x="2550686" y="4165289"/>
            <a:ext cx="8435223" cy="1889746"/>
          </a:xfrm>
          <a:prstGeom prst="rect">
            <a:avLst/>
          </a:prstGeom>
        </p:spPr>
        <p:txBody>
          <a:bodyPr lIns="0" tIns="0" rIns="0" bIns="0" rtlCol="0" anchor="t">
            <a:spAutoFit/>
          </a:bodyPr>
          <a:lstStyle/>
          <a:p>
            <a:pPr marL="0" lvl="0" indent="0" algn="l">
              <a:lnSpc>
                <a:spcPts val="11519"/>
              </a:lnSpc>
            </a:pPr>
            <a:r>
              <a:rPr lang="en-US" sz="11999" spc="-719">
                <a:solidFill>
                  <a:srgbClr val="0B4E7C"/>
                </a:solidFill>
                <a:latin typeface="Rustic Printed"/>
                <a:ea typeface="Rustic Printed"/>
                <a:cs typeface="Rustic Printed"/>
                <a:sym typeface="Rustic Printed"/>
              </a:rPr>
              <a:t>RESULT</a:t>
            </a:r>
          </a:p>
        </p:txBody>
      </p:sp>
      <p:sp>
        <p:nvSpPr>
          <p:cNvPr id="4" name="Freeform 4"/>
          <p:cNvSpPr/>
          <p:nvPr/>
        </p:nvSpPr>
        <p:spPr>
          <a:xfrm>
            <a:off x="10985909" y="2212116"/>
            <a:ext cx="6273391" cy="5862769"/>
          </a:xfrm>
          <a:custGeom>
            <a:avLst/>
            <a:gdLst/>
            <a:ahLst/>
            <a:cxnLst/>
            <a:rect l="l" t="t" r="r" b="b"/>
            <a:pathLst>
              <a:path w="6273391" h="5862769">
                <a:moveTo>
                  <a:pt x="0" y="0"/>
                </a:moveTo>
                <a:lnTo>
                  <a:pt x="6273391" y="0"/>
                </a:lnTo>
                <a:lnTo>
                  <a:pt x="6273391"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3316058" y="363792"/>
            <a:ext cx="11655883" cy="9559416"/>
          </a:xfrm>
          <a:custGeom>
            <a:avLst/>
            <a:gdLst/>
            <a:ahLst/>
            <a:cxnLst/>
            <a:rect l="l" t="t" r="r" b="b"/>
            <a:pathLst>
              <a:path w="11655883" h="9559416">
                <a:moveTo>
                  <a:pt x="0" y="0"/>
                </a:moveTo>
                <a:lnTo>
                  <a:pt x="11655884" y="0"/>
                </a:lnTo>
                <a:lnTo>
                  <a:pt x="11655884" y="9559416"/>
                </a:lnTo>
                <a:lnTo>
                  <a:pt x="0" y="9559416"/>
                </a:lnTo>
                <a:lnTo>
                  <a:pt x="0" y="0"/>
                </a:lnTo>
                <a:close/>
              </a:path>
            </a:pathLst>
          </a:custGeom>
          <a:blipFill>
            <a:blip r:embed="rId3"/>
            <a:stretch>
              <a:fillRect l="-11659" t="-6946" r="-11659"/>
            </a:stretch>
          </a:blipFill>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2792656" y="305749"/>
            <a:ext cx="12702688" cy="9675502"/>
          </a:xfrm>
          <a:custGeom>
            <a:avLst/>
            <a:gdLst/>
            <a:ahLst/>
            <a:cxnLst/>
            <a:rect l="l" t="t" r="r" b="b"/>
            <a:pathLst>
              <a:path w="12702688" h="9675502">
                <a:moveTo>
                  <a:pt x="0" y="0"/>
                </a:moveTo>
                <a:lnTo>
                  <a:pt x="12702688" y="0"/>
                </a:lnTo>
                <a:lnTo>
                  <a:pt x="12702688" y="9675502"/>
                </a:lnTo>
                <a:lnTo>
                  <a:pt x="0" y="9675502"/>
                </a:lnTo>
                <a:lnTo>
                  <a:pt x="0" y="0"/>
                </a:lnTo>
                <a:close/>
              </a:path>
            </a:pathLst>
          </a:custGeom>
          <a:blipFill>
            <a:blip r:embed="rId3"/>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TextBox 3"/>
          <p:cNvSpPr txBox="1"/>
          <p:nvPr/>
        </p:nvSpPr>
        <p:spPr>
          <a:xfrm>
            <a:off x="1568207" y="4391977"/>
            <a:ext cx="8435223" cy="1889737"/>
          </a:xfrm>
          <a:prstGeom prst="rect">
            <a:avLst/>
          </a:prstGeom>
        </p:spPr>
        <p:txBody>
          <a:bodyPr lIns="0" tIns="0" rIns="0" bIns="0" rtlCol="0" anchor="t">
            <a:spAutoFit/>
          </a:bodyPr>
          <a:lstStyle/>
          <a:p>
            <a:pPr marL="0" lvl="0" indent="0" algn="ctr">
              <a:lnSpc>
                <a:spcPts val="11519"/>
              </a:lnSpc>
            </a:pPr>
            <a:r>
              <a:rPr lang="en-US" sz="11999" spc="-719">
                <a:solidFill>
                  <a:srgbClr val="0B4E7C"/>
                </a:solidFill>
                <a:latin typeface="Rustic Printed"/>
                <a:ea typeface="Rustic Printed"/>
                <a:cs typeface="Rustic Printed"/>
                <a:sym typeface="Rustic Printed"/>
              </a:rPr>
              <a:t>INTRODUCTION</a:t>
            </a:r>
          </a:p>
        </p:txBody>
      </p:sp>
      <p:sp>
        <p:nvSpPr>
          <p:cNvPr id="4" name="Freeform 4"/>
          <p:cNvSpPr/>
          <p:nvPr/>
        </p:nvSpPr>
        <p:spPr>
          <a:xfrm>
            <a:off x="10985909" y="2212116"/>
            <a:ext cx="6273391" cy="5862769"/>
          </a:xfrm>
          <a:custGeom>
            <a:avLst/>
            <a:gdLst/>
            <a:ahLst/>
            <a:cxnLst/>
            <a:rect l="l" t="t" r="r" b="b"/>
            <a:pathLst>
              <a:path w="6273391" h="5862769">
                <a:moveTo>
                  <a:pt x="0" y="0"/>
                </a:moveTo>
                <a:lnTo>
                  <a:pt x="6273391" y="0"/>
                </a:lnTo>
                <a:lnTo>
                  <a:pt x="6273391" y="5862768"/>
                </a:lnTo>
                <a:lnTo>
                  <a:pt x="0" y="5862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173940" y="799817"/>
            <a:ext cx="15940120" cy="8687365"/>
          </a:xfrm>
          <a:custGeom>
            <a:avLst/>
            <a:gdLst/>
            <a:ahLst/>
            <a:cxnLst/>
            <a:rect l="l" t="t" r="r" b="b"/>
            <a:pathLst>
              <a:path w="15940120" h="8687365">
                <a:moveTo>
                  <a:pt x="0" y="0"/>
                </a:moveTo>
                <a:lnTo>
                  <a:pt x="15940120" y="0"/>
                </a:lnTo>
                <a:lnTo>
                  <a:pt x="15940120" y="8687366"/>
                </a:lnTo>
                <a:lnTo>
                  <a:pt x="0" y="8687366"/>
                </a:lnTo>
                <a:lnTo>
                  <a:pt x="0" y="0"/>
                </a:lnTo>
                <a:close/>
              </a:path>
            </a:pathLst>
          </a:custGeom>
          <a:blipFill>
            <a:blip r:embed="rId3"/>
            <a:stretch>
              <a:fillRect/>
            </a:stretch>
          </a:blipFill>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192696" y="1028700"/>
            <a:ext cx="15902609" cy="8229600"/>
          </a:xfrm>
          <a:custGeom>
            <a:avLst/>
            <a:gdLst/>
            <a:ahLst/>
            <a:cxnLst/>
            <a:rect l="l" t="t" r="r" b="b"/>
            <a:pathLst>
              <a:path w="15902609" h="8229600">
                <a:moveTo>
                  <a:pt x="0" y="0"/>
                </a:moveTo>
                <a:lnTo>
                  <a:pt x="15902608" y="0"/>
                </a:lnTo>
                <a:lnTo>
                  <a:pt x="15902608" y="8229600"/>
                </a:lnTo>
                <a:lnTo>
                  <a:pt x="0" y="8229600"/>
                </a:lnTo>
                <a:lnTo>
                  <a:pt x="0" y="0"/>
                </a:lnTo>
                <a:close/>
              </a:path>
            </a:pathLst>
          </a:custGeom>
          <a:blipFill>
            <a:blip r:embed="rId3"/>
            <a:stretch>
              <a:fillRect/>
            </a:stretch>
          </a:blipFill>
        </p:spPr>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846632" y="-1082517"/>
            <a:ext cx="2875332" cy="3635478"/>
          </a:xfrm>
          <a:custGeom>
            <a:avLst/>
            <a:gdLst/>
            <a:ahLst/>
            <a:cxnLst/>
            <a:rect l="l" t="t" r="r" b="b"/>
            <a:pathLst>
              <a:path w="2875332" h="3635478">
                <a:moveTo>
                  <a:pt x="0" y="0"/>
                </a:moveTo>
                <a:lnTo>
                  <a:pt x="2875332" y="0"/>
                </a:lnTo>
                <a:lnTo>
                  <a:pt x="2875332"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15937" y="735222"/>
            <a:ext cx="5416452" cy="2751745"/>
          </a:xfrm>
          <a:custGeom>
            <a:avLst/>
            <a:gdLst/>
            <a:ahLst/>
            <a:cxnLst/>
            <a:rect l="l" t="t" r="r" b="b"/>
            <a:pathLst>
              <a:path w="5416452" h="2751745">
                <a:moveTo>
                  <a:pt x="0" y="0"/>
                </a:moveTo>
                <a:lnTo>
                  <a:pt x="5416452" y="0"/>
                </a:lnTo>
                <a:lnTo>
                  <a:pt x="5416452" y="2751745"/>
                </a:lnTo>
                <a:lnTo>
                  <a:pt x="0" y="2751745"/>
                </a:lnTo>
                <a:lnTo>
                  <a:pt x="0" y="0"/>
                </a:lnTo>
                <a:close/>
              </a:path>
            </a:pathLst>
          </a:custGeom>
          <a:blipFill>
            <a:blip r:embed="rId5">
              <a:extLst>
                <a:ext uri="{96DAC541-7B7A-43D3-8B79-37D633B846F1}">
                  <asvg:svgBlip xmlns:asvg="http://schemas.microsoft.com/office/drawing/2016/SVG/main" r:embed="rId6"/>
                </a:ext>
              </a:extLst>
            </a:blip>
            <a:stretch>
              <a:fillRect r="-25054"/>
            </a:stretch>
          </a:blipFill>
          <a:ln cap="sq">
            <a:noFill/>
            <a:prstDash val="solid"/>
            <a:miter/>
          </a:ln>
        </p:spPr>
      </p:sp>
      <p:sp>
        <p:nvSpPr>
          <p:cNvPr id="5" name="Freeform 5"/>
          <p:cNvSpPr/>
          <p:nvPr/>
        </p:nvSpPr>
        <p:spPr>
          <a:xfrm>
            <a:off x="625462" y="5369227"/>
            <a:ext cx="5416306" cy="2751671"/>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7">
              <a:extLst>
                <a:ext uri="{96DAC541-7B7A-43D3-8B79-37D633B846F1}">
                  <asvg:svgBlip xmlns:asvg="http://schemas.microsoft.com/office/drawing/2016/SVG/main" r:embed="rId8"/>
                </a:ext>
              </a:extLst>
            </a:blip>
            <a:stretch>
              <a:fillRect r="-25054"/>
            </a:stretch>
          </a:blipFill>
          <a:ln cap="sq">
            <a:noFill/>
            <a:prstDash val="solid"/>
            <a:miter/>
          </a:ln>
        </p:spPr>
      </p:sp>
      <p:sp>
        <p:nvSpPr>
          <p:cNvPr id="6" name="Freeform 6"/>
          <p:cNvSpPr/>
          <p:nvPr/>
        </p:nvSpPr>
        <p:spPr>
          <a:xfrm>
            <a:off x="12246232" y="735222"/>
            <a:ext cx="5416306" cy="2751671"/>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7">
              <a:extLst>
                <a:ext uri="{96DAC541-7B7A-43D3-8B79-37D633B846F1}">
                  <asvg:svgBlip xmlns:asvg="http://schemas.microsoft.com/office/drawing/2016/SVG/main" r:embed="rId8"/>
                </a:ext>
              </a:extLst>
            </a:blip>
            <a:stretch>
              <a:fillRect r="-25054"/>
            </a:stretch>
          </a:blipFill>
          <a:ln cap="sq">
            <a:noFill/>
            <a:prstDash val="solid"/>
            <a:miter/>
          </a:ln>
        </p:spPr>
      </p:sp>
      <p:sp>
        <p:nvSpPr>
          <p:cNvPr id="7" name="Freeform 7"/>
          <p:cNvSpPr/>
          <p:nvPr/>
        </p:nvSpPr>
        <p:spPr>
          <a:xfrm rot="-366315">
            <a:off x="16763321" y="4670879"/>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12246086" y="5444641"/>
            <a:ext cx="5416306" cy="2751671"/>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11">
              <a:extLst>
                <a:ext uri="{96DAC541-7B7A-43D3-8B79-37D633B846F1}">
                  <asvg:svgBlip xmlns:asvg="http://schemas.microsoft.com/office/drawing/2016/SVG/main" r:embed="rId12"/>
                </a:ext>
              </a:extLst>
            </a:blip>
            <a:stretch>
              <a:fillRect r="-25054"/>
            </a:stretch>
          </a:blipFill>
          <a:ln cap="sq">
            <a:noFill/>
            <a:prstDash val="solid"/>
            <a:miter/>
          </a:ln>
        </p:spPr>
      </p:sp>
      <p:sp>
        <p:nvSpPr>
          <p:cNvPr id="9" name="TextBox 9"/>
          <p:cNvSpPr txBox="1"/>
          <p:nvPr/>
        </p:nvSpPr>
        <p:spPr>
          <a:xfrm>
            <a:off x="6670564" y="3390900"/>
            <a:ext cx="4946872" cy="3695700"/>
          </a:xfrm>
          <a:prstGeom prst="rect">
            <a:avLst/>
          </a:prstGeom>
        </p:spPr>
        <p:txBody>
          <a:bodyPr lIns="0" tIns="0" rIns="0" bIns="0" rtlCol="0" anchor="t">
            <a:spAutoFit/>
          </a:bodyPr>
          <a:lstStyle/>
          <a:p>
            <a:pPr marL="0" lvl="0" indent="0" algn="ctr">
              <a:lnSpc>
                <a:spcPts val="12600"/>
              </a:lnSpc>
              <a:spcBef>
                <a:spcPct val="0"/>
              </a:spcBef>
            </a:pPr>
            <a:r>
              <a:rPr lang="en-US" sz="15000" b="1" spc="-900">
                <a:solidFill>
                  <a:srgbClr val="0B4E7C"/>
                </a:solidFill>
                <a:latin typeface="Calibri (MS) Bold"/>
                <a:ea typeface="Calibri (MS) Bold"/>
                <a:cs typeface="Calibri (MS) Bold"/>
                <a:sym typeface="Calibri (MS) Bold"/>
              </a:rPr>
              <a:t>KẾT LUẬN</a:t>
            </a:r>
          </a:p>
        </p:txBody>
      </p:sp>
      <p:sp>
        <p:nvSpPr>
          <p:cNvPr id="10" name="Freeform 10"/>
          <p:cNvSpPr/>
          <p:nvPr/>
        </p:nvSpPr>
        <p:spPr>
          <a:xfrm rot="-7900054">
            <a:off x="6480190" y="2344470"/>
            <a:ext cx="879329" cy="394899"/>
          </a:xfrm>
          <a:custGeom>
            <a:avLst/>
            <a:gdLst/>
            <a:ahLst/>
            <a:cxnLst/>
            <a:rect l="l" t="t" r="r" b="b"/>
            <a:pathLst>
              <a:path w="879329" h="394899">
                <a:moveTo>
                  <a:pt x="0" y="0"/>
                </a:moveTo>
                <a:lnTo>
                  <a:pt x="879329" y="0"/>
                </a:lnTo>
                <a:lnTo>
                  <a:pt x="879329" y="394898"/>
                </a:lnTo>
                <a:lnTo>
                  <a:pt x="0" y="39489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1" name="Freeform 11"/>
          <p:cNvSpPr/>
          <p:nvPr/>
        </p:nvSpPr>
        <p:spPr>
          <a:xfrm rot="-2700000">
            <a:off x="10908322" y="2335275"/>
            <a:ext cx="879329" cy="394899"/>
          </a:xfrm>
          <a:custGeom>
            <a:avLst/>
            <a:gdLst/>
            <a:ahLst/>
            <a:cxnLst/>
            <a:rect l="l" t="t" r="r" b="b"/>
            <a:pathLst>
              <a:path w="879329" h="394899">
                <a:moveTo>
                  <a:pt x="0" y="0"/>
                </a:moveTo>
                <a:lnTo>
                  <a:pt x="879329" y="0"/>
                </a:lnTo>
                <a:lnTo>
                  <a:pt x="879329" y="394899"/>
                </a:lnTo>
                <a:lnTo>
                  <a:pt x="0" y="39489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Freeform 12"/>
          <p:cNvSpPr/>
          <p:nvPr/>
        </p:nvSpPr>
        <p:spPr>
          <a:xfrm rot="3209977">
            <a:off x="10970772" y="7095909"/>
            <a:ext cx="846414" cy="380117"/>
          </a:xfrm>
          <a:custGeom>
            <a:avLst/>
            <a:gdLst/>
            <a:ahLst/>
            <a:cxnLst/>
            <a:rect l="l" t="t" r="r" b="b"/>
            <a:pathLst>
              <a:path w="846414" h="380117">
                <a:moveTo>
                  <a:pt x="0" y="0"/>
                </a:moveTo>
                <a:lnTo>
                  <a:pt x="846415" y="0"/>
                </a:lnTo>
                <a:lnTo>
                  <a:pt x="846415" y="380117"/>
                </a:lnTo>
                <a:lnTo>
                  <a:pt x="0" y="38011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3" name="Freeform 13"/>
          <p:cNvSpPr/>
          <p:nvPr/>
        </p:nvSpPr>
        <p:spPr>
          <a:xfrm rot="7866361">
            <a:off x="6540758" y="6896542"/>
            <a:ext cx="846414" cy="380117"/>
          </a:xfrm>
          <a:custGeom>
            <a:avLst/>
            <a:gdLst/>
            <a:ahLst/>
            <a:cxnLst/>
            <a:rect l="l" t="t" r="r" b="b"/>
            <a:pathLst>
              <a:path w="846414" h="380117">
                <a:moveTo>
                  <a:pt x="0" y="0"/>
                </a:moveTo>
                <a:lnTo>
                  <a:pt x="846414" y="0"/>
                </a:lnTo>
                <a:lnTo>
                  <a:pt x="846414" y="380116"/>
                </a:lnTo>
                <a:lnTo>
                  <a:pt x="0" y="38011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Freeform 14"/>
          <p:cNvSpPr/>
          <p:nvPr/>
        </p:nvSpPr>
        <p:spPr>
          <a:xfrm>
            <a:off x="-722807" y="9667398"/>
            <a:ext cx="4222162" cy="1519978"/>
          </a:xfrm>
          <a:custGeom>
            <a:avLst/>
            <a:gdLst/>
            <a:ahLst/>
            <a:cxnLst/>
            <a:rect l="l" t="t" r="r" b="b"/>
            <a:pathLst>
              <a:path w="4222162" h="1519978">
                <a:moveTo>
                  <a:pt x="0" y="0"/>
                </a:moveTo>
                <a:lnTo>
                  <a:pt x="4222162" y="0"/>
                </a:lnTo>
                <a:lnTo>
                  <a:pt x="4222162" y="1519978"/>
                </a:lnTo>
                <a:lnTo>
                  <a:pt x="0" y="1519978"/>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5" name="Freeform 15"/>
          <p:cNvSpPr/>
          <p:nvPr/>
        </p:nvSpPr>
        <p:spPr>
          <a:xfrm>
            <a:off x="8103209" y="9258300"/>
            <a:ext cx="4826643" cy="3119218"/>
          </a:xfrm>
          <a:custGeom>
            <a:avLst/>
            <a:gdLst/>
            <a:ahLst/>
            <a:cxnLst/>
            <a:rect l="l" t="t" r="r" b="b"/>
            <a:pathLst>
              <a:path w="4826643" h="3119218">
                <a:moveTo>
                  <a:pt x="0" y="0"/>
                </a:moveTo>
                <a:lnTo>
                  <a:pt x="4826643" y="0"/>
                </a:lnTo>
                <a:lnTo>
                  <a:pt x="4826643" y="3119218"/>
                </a:lnTo>
                <a:lnTo>
                  <a:pt x="0" y="3119218"/>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6" name="Freeform 16"/>
          <p:cNvSpPr/>
          <p:nvPr/>
        </p:nvSpPr>
        <p:spPr>
          <a:xfrm rot="-10800000">
            <a:off x="6963965" y="-924229"/>
            <a:ext cx="5282267" cy="2165729"/>
          </a:xfrm>
          <a:custGeom>
            <a:avLst/>
            <a:gdLst/>
            <a:ahLst/>
            <a:cxnLst/>
            <a:rect l="l" t="t" r="r" b="b"/>
            <a:pathLst>
              <a:path w="5282267" h="2165729">
                <a:moveTo>
                  <a:pt x="0" y="0"/>
                </a:moveTo>
                <a:lnTo>
                  <a:pt x="5282267" y="0"/>
                </a:lnTo>
                <a:lnTo>
                  <a:pt x="5282267" y="2165729"/>
                </a:lnTo>
                <a:lnTo>
                  <a:pt x="0" y="2165729"/>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7" name="Freeform 17"/>
          <p:cNvSpPr/>
          <p:nvPr/>
        </p:nvSpPr>
        <p:spPr>
          <a:xfrm flipH="1">
            <a:off x="8690951" y="2223971"/>
            <a:ext cx="906098" cy="976429"/>
          </a:xfrm>
          <a:custGeom>
            <a:avLst/>
            <a:gdLst/>
            <a:ahLst/>
            <a:cxnLst/>
            <a:rect l="l" t="t" r="r" b="b"/>
            <a:pathLst>
              <a:path w="906098" h="976429">
                <a:moveTo>
                  <a:pt x="906098" y="0"/>
                </a:moveTo>
                <a:lnTo>
                  <a:pt x="0" y="0"/>
                </a:lnTo>
                <a:lnTo>
                  <a:pt x="0" y="976429"/>
                </a:lnTo>
                <a:lnTo>
                  <a:pt x="906098" y="976429"/>
                </a:lnTo>
                <a:lnTo>
                  <a:pt x="906098"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8" name="TextBox 18"/>
          <p:cNvSpPr txBox="1"/>
          <p:nvPr/>
        </p:nvSpPr>
        <p:spPr>
          <a:xfrm>
            <a:off x="1056497" y="1272571"/>
            <a:ext cx="4554235" cy="1164698"/>
          </a:xfrm>
          <a:prstGeom prst="rect">
            <a:avLst/>
          </a:prstGeom>
        </p:spPr>
        <p:txBody>
          <a:bodyPr lIns="0" tIns="0" rIns="0" bIns="0" rtlCol="0" anchor="t">
            <a:spAutoFit/>
          </a:bodyPr>
          <a:lstStyle/>
          <a:p>
            <a:pPr marL="0" lvl="0" indent="0" algn="ctr">
              <a:lnSpc>
                <a:spcPts val="3171"/>
              </a:lnSpc>
              <a:spcBef>
                <a:spcPct val="0"/>
              </a:spcBef>
            </a:pPr>
            <a:r>
              <a:rPr lang="en-US" sz="2086" b="1">
                <a:solidFill>
                  <a:srgbClr val="FFFFFF"/>
                </a:solidFill>
                <a:latin typeface="Canva Sans Bold"/>
                <a:ea typeface="Canva Sans Bold"/>
                <a:cs typeface="Canva Sans Bold"/>
                <a:sym typeface="Canva Sans Bold"/>
              </a:rPr>
              <a:t>Hai loại biến mục tiêu đã được nghiên cứu và chứng minh là hiệu quả</a:t>
            </a:r>
          </a:p>
        </p:txBody>
      </p:sp>
      <p:sp>
        <p:nvSpPr>
          <p:cNvPr id="19" name="TextBox 19"/>
          <p:cNvSpPr txBox="1"/>
          <p:nvPr/>
        </p:nvSpPr>
        <p:spPr>
          <a:xfrm>
            <a:off x="1028700" y="5590999"/>
            <a:ext cx="4506001" cy="1939440"/>
          </a:xfrm>
          <a:prstGeom prst="rect">
            <a:avLst/>
          </a:prstGeom>
        </p:spPr>
        <p:txBody>
          <a:bodyPr lIns="0" tIns="0" rIns="0" bIns="0" rtlCol="0" anchor="t">
            <a:spAutoFit/>
          </a:bodyPr>
          <a:lstStyle/>
          <a:p>
            <a:pPr marL="0" lvl="0" indent="0" algn="l">
              <a:lnSpc>
                <a:spcPts val="3137"/>
              </a:lnSpc>
              <a:spcBef>
                <a:spcPct val="0"/>
              </a:spcBef>
            </a:pPr>
            <a:r>
              <a:rPr lang="en-US" sz="2064" b="1">
                <a:solidFill>
                  <a:srgbClr val="FFFFFF"/>
                </a:solidFill>
                <a:latin typeface="Canva Sans Bold"/>
                <a:ea typeface="Canva Sans Bold"/>
                <a:cs typeface="Canva Sans Bold"/>
                <a:sym typeface="Canva Sans Bold"/>
              </a:rPr>
              <a:t>Có</a:t>
            </a:r>
            <a:r>
              <a:rPr lang="en-US" sz="2064" b="1" u="none" strike="noStrike">
                <a:solidFill>
                  <a:srgbClr val="FFFFFF"/>
                </a:solidFill>
                <a:latin typeface="Canva Sans Bold"/>
                <a:ea typeface="Canva Sans Bold"/>
                <a:cs typeface="Canva Sans Bold"/>
                <a:sym typeface="Canva Sans Bold"/>
              </a:rPr>
              <a:t> sự linh hoạt trong việc lựa chọn và xây dựng biến mục tiêu (biến phản hồi) dựa trên các khung thời gian khác nhau</a:t>
            </a:r>
          </a:p>
          <a:p>
            <a:pPr marL="0" lvl="0" indent="0" algn="l">
              <a:lnSpc>
                <a:spcPts val="3137"/>
              </a:lnSpc>
              <a:spcBef>
                <a:spcPct val="0"/>
              </a:spcBef>
            </a:pPr>
            <a:endParaRPr lang="en-US" sz="2064" b="1" u="none" strike="noStrike">
              <a:solidFill>
                <a:srgbClr val="FFFFFF"/>
              </a:solidFill>
              <a:latin typeface="Canva Sans Bold"/>
              <a:ea typeface="Canva Sans Bold"/>
              <a:cs typeface="Canva Sans Bold"/>
              <a:sym typeface="Canva Sans Bold"/>
            </a:endParaRPr>
          </a:p>
        </p:txBody>
      </p:sp>
      <p:sp>
        <p:nvSpPr>
          <p:cNvPr id="20" name="TextBox 20"/>
          <p:cNvSpPr txBox="1"/>
          <p:nvPr/>
        </p:nvSpPr>
        <p:spPr>
          <a:xfrm>
            <a:off x="12722769" y="1215559"/>
            <a:ext cx="4463231" cy="1551120"/>
          </a:xfrm>
          <a:prstGeom prst="rect">
            <a:avLst/>
          </a:prstGeom>
        </p:spPr>
        <p:txBody>
          <a:bodyPr lIns="0" tIns="0" rIns="0" bIns="0" rtlCol="0" anchor="t">
            <a:spAutoFit/>
          </a:bodyPr>
          <a:lstStyle/>
          <a:p>
            <a:pPr marL="0" lvl="0" indent="0" algn="l">
              <a:lnSpc>
                <a:spcPts val="3107"/>
              </a:lnSpc>
              <a:spcBef>
                <a:spcPct val="0"/>
              </a:spcBef>
            </a:pPr>
            <a:endParaRPr/>
          </a:p>
          <a:p>
            <a:pPr marL="0" lvl="0" indent="0" algn="l">
              <a:lnSpc>
                <a:spcPts val="3107"/>
              </a:lnSpc>
              <a:spcBef>
                <a:spcPct val="0"/>
              </a:spcBef>
            </a:pPr>
            <a:r>
              <a:rPr lang="en-US" sz="2044" b="1" u="none" strike="noStrike">
                <a:solidFill>
                  <a:srgbClr val="FFFFFF"/>
                </a:solidFill>
                <a:latin typeface="Canva Sans Bold"/>
                <a:ea typeface="Canva Sans Bold"/>
                <a:cs typeface="Canva Sans Bold"/>
                <a:sym typeface="Canva Sans Bold"/>
              </a:rPr>
              <a:t>Tiềm năng cho các phương pháp thay thế để định nghĩa biến mục tiêu</a:t>
            </a:r>
          </a:p>
        </p:txBody>
      </p:sp>
      <p:sp>
        <p:nvSpPr>
          <p:cNvPr id="21" name="TextBox 21"/>
          <p:cNvSpPr txBox="1"/>
          <p:nvPr/>
        </p:nvSpPr>
        <p:spPr>
          <a:xfrm>
            <a:off x="12722769" y="5629555"/>
            <a:ext cx="4463231" cy="2330127"/>
          </a:xfrm>
          <a:prstGeom prst="rect">
            <a:avLst/>
          </a:prstGeom>
        </p:spPr>
        <p:txBody>
          <a:bodyPr lIns="0" tIns="0" rIns="0" bIns="0" rtlCol="0" anchor="t">
            <a:spAutoFit/>
          </a:bodyPr>
          <a:lstStyle/>
          <a:p>
            <a:pPr marL="0" lvl="0" indent="0" algn="l">
              <a:lnSpc>
                <a:spcPts val="3107"/>
              </a:lnSpc>
              <a:spcBef>
                <a:spcPct val="0"/>
              </a:spcBef>
            </a:pPr>
            <a:r>
              <a:rPr lang="en-US" sz="2044" b="1">
                <a:solidFill>
                  <a:srgbClr val="FFFFFF"/>
                </a:solidFill>
                <a:latin typeface="Canva Sans Bold"/>
                <a:ea typeface="Canva Sans Bold"/>
                <a:cs typeface="Canva Sans Bold"/>
                <a:sym typeface="Canva Sans Bold"/>
              </a:rPr>
              <a:t>Vệc</a:t>
            </a:r>
            <a:r>
              <a:rPr lang="en-US" sz="2044" b="1" u="none" strike="noStrike">
                <a:solidFill>
                  <a:srgbClr val="FFFFFF"/>
                </a:solidFill>
                <a:latin typeface="Canva Sans Bold"/>
                <a:ea typeface="Canva Sans Bold"/>
                <a:cs typeface="Canva Sans Bold"/>
                <a:sym typeface="Canva Sans Bold"/>
              </a:rPr>
              <a:t> đầu tư theo khung thời gian dài hơn bằng cách sử dụng LLM có thể mang lại lợi ích mà không phải chịu gánh nặng từ chi phí giao dịch quá mức.</a:t>
            </a:r>
          </a:p>
          <a:p>
            <a:pPr marL="0" lvl="0" indent="0" algn="l">
              <a:lnSpc>
                <a:spcPts val="3107"/>
              </a:lnSpc>
              <a:spcBef>
                <a:spcPct val="0"/>
              </a:spcBef>
            </a:pPr>
            <a:endParaRPr lang="en-US" sz="2044" b="1" u="none" strike="noStrike">
              <a:solidFill>
                <a:srgbClr val="FFFFFF"/>
              </a:solidFill>
              <a:latin typeface="Canva Sans Bold"/>
              <a:ea typeface="Canva Sans Bold"/>
              <a:cs typeface="Canva Sans Bold"/>
              <a:sym typeface="Canva Sans Bo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TextBox 5"/>
          <p:cNvSpPr txBox="1"/>
          <p:nvPr/>
        </p:nvSpPr>
        <p:spPr>
          <a:xfrm>
            <a:off x="5157161" y="1818354"/>
            <a:ext cx="7973677" cy="6764592"/>
          </a:xfrm>
          <a:prstGeom prst="rect">
            <a:avLst/>
          </a:prstGeom>
        </p:spPr>
        <p:txBody>
          <a:bodyPr lIns="0" tIns="0" rIns="0" bIns="0" rtlCol="0" anchor="t">
            <a:spAutoFit/>
          </a:bodyPr>
          <a:lstStyle/>
          <a:p>
            <a:pPr marL="0" lvl="0" indent="0" algn="ctr">
              <a:lnSpc>
                <a:spcPts val="15866"/>
              </a:lnSpc>
            </a:pPr>
            <a:r>
              <a:rPr lang="en-US" sz="18888" spc="-1133">
                <a:solidFill>
                  <a:srgbClr val="0B4E7C"/>
                </a:solidFill>
                <a:latin typeface="Rustic Printed"/>
                <a:ea typeface="Rustic Printed"/>
                <a:cs typeface="Rustic Printed"/>
                <a:sym typeface="Rustic Printed"/>
              </a:rPr>
              <a:t>THANK YOU VERY MUCH!</a:t>
            </a:r>
          </a:p>
        </p:txBody>
      </p:sp>
      <p:sp>
        <p:nvSpPr>
          <p:cNvPr id="6" name="Freeform 6"/>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8" name="Freeform 8"/>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9" name="Freeform 9"/>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1" name="Freeform 11"/>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2" name="Freeform 12"/>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3" name="Freeform 13"/>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4" name="Freeform 14"/>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5" name="Freeform 15"/>
          <p:cNvSpPr/>
          <p:nvPr/>
        </p:nvSpPr>
        <p:spPr>
          <a:xfrm rot="3439542">
            <a:off x="12477745" y="2571123"/>
            <a:ext cx="2770524" cy="1664799"/>
          </a:xfrm>
          <a:custGeom>
            <a:avLst/>
            <a:gdLst/>
            <a:ahLst/>
            <a:cxnLst/>
            <a:rect l="l" t="t" r="r" b="b"/>
            <a:pathLst>
              <a:path w="2770524" h="1664799">
                <a:moveTo>
                  <a:pt x="0" y="0"/>
                </a:moveTo>
                <a:lnTo>
                  <a:pt x="2770524" y="0"/>
                </a:lnTo>
                <a:lnTo>
                  <a:pt x="2770524" y="1664800"/>
                </a:lnTo>
                <a:lnTo>
                  <a:pt x="0" y="166480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6" name="Freeform 16"/>
          <p:cNvSpPr/>
          <p:nvPr/>
        </p:nvSpPr>
        <p:spPr>
          <a:xfrm rot="-7235282">
            <a:off x="3033323" y="6293225"/>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7" name="Freeform 17"/>
          <p:cNvSpPr/>
          <p:nvPr/>
        </p:nvSpPr>
        <p:spPr>
          <a:xfrm flipH="1">
            <a:off x="4270593" y="2757734"/>
            <a:ext cx="1198548" cy="1291578"/>
          </a:xfrm>
          <a:custGeom>
            <a:avLst/>
            <a:gdLst/>
            <a:ahLst/>
            <a:cxnLst/>
            <a:rect l="l" t="t" r="r" b="b"/>
            <a:pathLst>
              <a:path w="1198548" h="1291578">
                <a:moveTo>
                  <a:pt x="1198548" y="0"/>
                </a:moveTo>
                <a:lnTo>
                  <a:pt x="0" y="0"/>
                </a:lnTo>
                <a:lnTo>
                  <a:pt x="0" y="1291578"/>
                </a:lnTo>
                <a:lnTo>
                  <a:pt x="1198548" y="1291578"/>
                </a:lnTo>
                <a:lnTo>
                  <a:pt x="1198548"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8" name="Freeform 18"/>
          <p:cNvSpPr/>
          <p:nvPr/>
        </p:nvSpPr>
        <p:spPr>
          <a:xfrm>
            <a:off x="12722864" y="6511304"/>
            <a:ext cx="1140143" cy="122864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372960" y="1227516"/>
            <a:ext cx="11248885" cy="1504952"/>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MỤC ĐÍCH BAN ĐẦU</a:t>
            </a:r>
          </a:p>
        </p:txBody>
      </p:sp>
      <p:sp>
        <p:nvSpPr>
          <p:cNvPr id="7" name="TextBox 7"/>
          <p:cNvSpPr txBox="1"/>
          <p:nvPr/>
        </p:nvSpPr>
        <p:spPr>
          <a:xfrm>
            <a:off x="2346780" y="2806065"/>
            <a:ext cx="13594440" cy="4512944"/>
          </a:xfrm>
          <a:prstGeom prst="rect">
            <a:avLst/>
          </a:prstGeom>
        </p:spPr>
        <p:txBody>
          <a:bodyPr lIns="0" tIns="0" rIns="0" bIns="0" rtlCol="0" anchor="t">
            <a:spAutoFit/>
          </a:bodyPr>
          <a:lstStyle/>
          <a:p>
            <a:pPr marL="906785" lvl="1" indent="-453392" algn="l">
              <a:lnSpc>
                <a:spcPts val="5880"/>
              </a:lnSpc>
              <a:buFont typeface="Arial"/>
              <a:buChar char="•"/>
            </a:pPr>
            <a:r>
              <a:rPr lang="en-US" sz="4200">
                <a:solidFill>
                  <a:srgbClr val="000000"/>
                </a:solidFill>
                <a:latin typeface="Calibri (MS)"/>
                <a:ea typeface="Calibri (MS)"/>
                <a:cs typeface="Calibri (MS)"/>
                <a:sym typeface="Calibri (MS)"/>
              </a:rPr>
              <a:t>Nghiên cứu cổ phiếu của 1500 công ty hàng đầu theo vốn hoá thuộc thị trường chứng khoán Mỹ</a:t>
            </a:r>
          </a:p>
          <a:p>
            <a:pPr marL="906785" lvl="1" indent="-453392" algn="l">
              <a:lnSpc>
                <a:spcPts val="5880"/>
              </a:lnSpc>
              <a:buFont typeface="Arial"/>
              <a:buChar char="•"/>
            </a:pPr>
            <a:r>
              <a:rPr lang="en-US" sz="4200">
                <a:solidFill>
                  <a:srgbClr val="000000"/>
                </a:solidFill>
                <a:latin typeface="Calibri (MS)"/>
                <a:ea typeface="Calibri (MS)"/>
                <a:cs typeface="Calibri (MS)"/>
                <a:sym typeface="Calibri (MS)"/>
              </a:rPr>
              <a:t>Các công ty thuộc 3 nhóm :</a:t>
            </a:r>
          </a:p>
          <a:p>
            <a:pPr marL="1813570" lvl="2" indent="-604523" algn="l">
              <a:lnSpc>
                <a:spcPts val="5880"/>
              </a:lnSpc>
              <a:buFont typeface="Arial"/>
              <a:buChar char="⚬"/>
            </a:pPr>
            <a:r>
              <a:rPr lang="en-US" sz="4200">
                <a:solidFill>
                  <a:srgbClr val="000000"/>
                </a:solidFill>
                <a:latin typeface="Calibri (MS)"/>
                <a:ea typeface="Calibri (MS)"/>
                <a:cs typeface="Calibri (MS)"/>
                <a:sym typeface="Calibri (MS)"/>
              </a:rPr>
              <a:t>S&amp;P 500 : Công ty vốn hoá lớn</a:t>
            </a:r>
          </a:p>
          <a:p>
            <a:pPr marL="1813570" lvl="2" indent="-604523" algn="l">
              <a:lnSpc>
                <a:spcPts val="5880"/>
              </a:lnSpc>
              <a:buFont typeface="Arial"/>
              <a:buChar char="⚬"/>
            </a:pPr>
            <a:r>
              <a:rPr lang="en-US" sz="4200">
                <a:solidFill>
                  <a:srgbClr val="000000"/>
                </a:solidFill>
                <a:latin typeface="Calibri (MS)"/>
                <a:ea typeface="Calibri (MS)"/>
                <a:cs typeface="Calibri (MS)"/>
                <a:sym typeface="Calibri (MS)"/>
              </a:rPr>
              <a:t>S&amp;P 400 : Công ty vốn hoá trung bình</a:t>
            </a:r>
          </a:p>
          <a:p>
            <a:pPr marL="1813570" lvl="2" indent="-604523" algn="l">
              <a:lnSpc>
                <a:spcPts val="5880"/>
              </a:lnSpc>
              <a:buFont typeface="Arial"/>
              <a:buChar char="⚬"/>
            </a:pPr>
            <a:r>
              <a:rPr lang="en-US" sz="4200">
                <a:solidFill>
                  <a:srgbClr val="000000"/>
                </a:solidFill>
                <a:latin typeface="Calibri (MS)"/>
                <a:ea typeface="Calibri (MS)"/>
                <a:cs typeface="Calibri (MS)"/>
                <a:sym typeface="Calibri (MS)"/>
              </a:rPr>
              <a:t>S&amp;P 600 : Công ty vốn hoá nhỏ</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519557" y="1243213"/>
            <a:ext cx="11248885" cy="1571627"/>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HỒ SƠ 10-K</a:t>
            </a:r>
          </a:p>
        </p:txBody>
      </p:sp>
      <p:sp>
        <p:nvSpPr>
          <p:cNvPr id="7" name="TextBox 7"/>
          <p:cNvSpPr txBox="1"/>
          <p:nvPr/>
        </p:nvSpPr>
        <p:spPr>
          <a:xfrm>
            <a:off x="2346780" y="2586239"/>
            <a:ext cx="13594440" cy="5998844"/>
          </a:xfrm>
          <a:prstGeom prst="rect">
            <a:avLst/>
          </a:prstGeom>
        </p:spPr>
        <p:txBody>
          <a:bodyPr lIns="0" tIns="0" rIns="0" bIns="0" rtlCol="0" anchor="t">
            <a:spAutoFit/>
          </a:bodyPr>
          <a:lstStyle/>
          <a:p>
            <a:pPr marL="906785" lvl="1" indent="-453392" algn="l">
              <a:lnSpc>
                <a:spcPts val="5880"/>
              </a:lnSpc>
              <a:buFont typeface="Arial"/>
              <a:buChar char="•"/>
            </a:pPr>
            <a:r>
              <a:rPr lang="en-US" sz="4200">
                <a:solidFill>
                  <a:srgbClr val="000000"/>
                </a:solidFill>
                <a:latin typeface="Calibri (MS)"/>
                <a:ea typeface="Calibri (MS)"/>
                <a:cs typeface="Calibri (MS)"/>
                <a:sym typeface="Calibri (MS)"/>
              </a:rPr>
              <a:t>Là báo cáo thường niên các công ty niêm yết công khai tại Mỹ nộp lên Uỷ ban Chứng khoán và Giao dịch Hoa Kỳ (SEC)</a:t>
            </a:r>
          </a:p>
          <a:p>
            <a:pPr marL="906785" lvl="1" indent="-453392" algn="l">
              <a:lnSpc>
                <a:spcPts val="5880"/>
              </a:lnSpc>
              <a:buFont typeface="Arial"/>
              <a:buChar char="•"/>
            </a:pPr>
            <a:r>
              <a:rPr lang="en-US" sz="4200">
                <a:solidFill>
                  <a:srgbClr val="000000"/>
                </a:solidFill>
                <a:latin typeface="Calibri (MS)"/>
                <a:ea typeface="Calibri (MS)"/>
                <a:cs typeface="Calibri (MS)"/>
                <a:sym typeface="Calibri (MS)"/>
              </a:rPr>
              <a:t>Cung cấp thông tin về :</a:t>
            </a:r>
          </a:p>
          <a:p>
            <a:pPr marL="1813570" lvl="2" indent="-604523" algn="l">
              <a:lnSpc>
                <a:spcPts val="5880"/>
              </a:lnSpc>
              <a:buFont typeface="Arial"/>
              <a:buChar char="⚬"/>
            </a:pPr>
            <a:r>
              <a:rPr lang="en-US" sz="4200">
                <a:solidFill>
                  <a:srgbClr val="000000"/>
                </a:solidFill>
                <a:latin typeface="Calibri (MS)"/>
                <a:ea typeface="Calibri (MS)"/>
                <a:cs typeface="Calibri (MS)"/>
                <a:sym typeface="Calibri (MS)"/>
              </a:rPr>
              <a:t>Tình hình tài chính</a:t>
            </a:r>
          </a:p>
          <a:p>
            <a:pPr marL="1813570" lvl="2" indent="-604523" algn="l">
              <a:lnSpc>
                <a:spcPts val="5880"/>
              </a:lnSpc>
              <a:buFont typeface="Arial"/>
              <a:buChar char="⚬"/>
            </a:pPr>
            <a:r>
              <a:rPr lang="en-US" sz="4200">
                <a:solidFill>
                  <a:srgbClr val="000000"/>
                </a:solidFill>
                <a:latin typeface="Calibri (MS)"/>
                <a:ea typeface="Calibri (MS)"/>
                <a:cs typeface="Calibri (MS)"/>
                <a:sym typeface="Calibri (MS)"/>
              </a:rPr>
              <a:t>Hoạt động kinh doanh</a:t>
            </a:r>
          </a:p>
          <a:p>
            <a:pPr marL="1813570" lvl="2" indent="-604523" algn="l">
              <a:lnSpc>
                <a:spcPts val="5880"/>
              </a:lnSpc>
              <a:buFont typeface="Arial"/>
              <a:buChar char="⚬"/>
            </a:pPr>
            <a:r>
              <a:rPr lang="en-US" sz="4200">
                <a:solidFill>
                  <a:srgbClr val="000000"/>
                </a:solidFill>
                <a:latin typeface="Calibri (MS)"/>
                <a:ea typeface="Calibri (MS)"/>
                <a:cs typeface="Calibri (MS)"/>
                <a:sym typeface="Calibri (MS)"/>
              </a:rPr>
              <a:t>Các rủi ro tiềm tàng</a:t>
            </a:r>
          </a:p>
          <a:p>
            <a:pPr marL="906785" lvl="1" indent="-453392" algn="l">
              <a:lnSpc>
                <a:spcPts val="5880"/>
              </a:lnSpc>
              <a:buFont typeface="Arial"/>
              <a:buChar char="•"/>
            </a:pPr>
            <a:r>
              <a:rPr lang="en-US" sz="4200">
                <a:solidFill>
                  <a:srgbClr val="000000"/>
                </a:solidFill>
                <a:latin typeface="Calibri (MS)"/>
                <a:ea typeface="Calibri (MS)"/>
                <a:cs typeface="Calibri (MS)"/>
                <a:sym typeface="Calibri (MS)"/>
              </a:rPr>
              <a:t>Giúp nhà đầu tư và cơ quan quản lý ra quyết định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519557" y="1243213"/>
            <a:ext cx="11248885" cy="1504952"/>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HỒ SƠ 10-K</a:t>
            </a:r>
          </a:p>
        </p:txBody>
      </p:sp>
      <p:sp>
        <p:nvSpPr>
          <p:cNvPr id="7" name="TextBox 7"/>
          <p:cNvSpPr txBox="1"/>
          <p:nvPr/>
        </p:nvSpPr>
        <p:spPr>
          <a:xfrm>
            <a:off x="2346780" y="2390777"/>
            <a:ext cx="13936501" cy="7484745"/>
          </a:xfrm>
          <a:prstGeom prst="rect">
            <a:avLst/>
          </a:prstGeom>
        </p:spPr>
        <p:txBody>
          <a:bodyPr lIns="0" tIns="0" rIns="0" bIns="0" rtlCol="0" anchor="t">
            <a:spAutoFit/>
          </a:bodyPr>
          <a:lstStyle/>
          <a:p>
            <a:pPr marL="906780" lvl="1" indent="-453390" algn="l">
              <a:lnSpc>
                <a:spcPts val="5880"/>
              </a:lnSpc>
              <a:buFont typeface="Arial"/>
              <a:buChar char="•"/>
            </a:pPr>
            <a:r>
              <a:rPr lang="en-US" sz="4200">
                <a:solidFill>
                  <a:srgbClr val="000000"/>
                </a:solidFill>
                <a:latin typeface="Calibri (MS)"/>
                <a:ea typeface="Calibri (MS)"/>
                <a:cs typeface="Calibri (MS)"/>
                <a:sym typeface="Calibri (MS)"/>
              </a:rPr>
              <a:t>Nội dung :</a:t>
            </a:r>
          </a:p>
          <a:p>
            <a:pPr marL="1813560" lvl="2" indent="-604520" algn="l">
              <a:lnSpc>
                <a:spcPts val="5880"/>
              </a:lnSpc>
              <a:buFont typeface="Arial"/>
              <a:buChar char="⚬"/>
            </a:pPr>
            <a:r>
              <a:rPr lang="en-US" sz="4200">
                <a:solidFill>
                  <a:srgbClr val="000000"/>
                </a:solidFill>
                <a:latin typeface="Calibri (MS)"/>
                <a:ea typeface="Calibri (MS)"/>
                <a:cs typeface="Calibri (MS)"/>
                <a:sym typeface="Calibri (MS)"/>
              </a:rPr>
              <a:t>Bảng cân đối kế toán</a:t>
            </a:r>
          </a:p>
          <a:p>
            <a:pPr marL="1813560" lvl="2" indent="-604520" algn="l">
              <a:lnSpc>
                <a:spcPts val="5880"/>
              </a:lnSpc>
              <a:buFont typeface="Arial"/>
              <a:buChar char="⚬"/>
            </a:pPr>
            <a:r>
              <a:rPr lang="en-US" sz="4200">
                <a:solidFill>
                  <a:srgbClr val="000000"/>
                </a:solidFill>
                <a:latin typeface="Calibri (MS)"/>
                <a:ea typeface="Calibri (MS)"/>
                <a:cs typeface="Calibri (MS)"/>
                <a:sym typeface="Calibri (MS)"/>
              </a:rPr>
              <a:t>Báo cáo kết quả kinh doanh</a:t>
            </a:r>
          </a:p>
          <a:p>
            <a:pPr marL="1813560" lvl="2" indent="-604520" algn="l">
              <a:lnSpc>
                <a:spcPts val="5880"/>
              </a:lnSpc>
              <a:buFont typeface="Arial"/>
              <a:buChar char="⚬"/>
            </a:pPr>
            <a:r>
              <a:rPr lang="en-US" sz="4200">
                <a:solidFill>
                  <a:srgbClr val="000000"/>
                </a:solidFill>
                <a:latin typeface="Calibri (MS)"/>
                <a:ea typeface="Calibri (MS)"/>
                <a:cs typeface="Calibri (MS)"/>
                <a:sym typeface="Calibri (MS)"/>
              </a:rPr>
              <a:t>Báo cáo lưu chuyển tiền tệ</a:t>
            </a:r>
          </a:p>
          <a:p>
            <a:pPr marL="906780" lvl="1" indent="-453390" algn="l">
              <a:lnSpc>
                <a:spcPts val="5880"/>
              </a:lnSpc>
              <a:buFont typeface="Arial"/>
              <a:buChar char="•"/>
            </a:pPr>
            <a:r>
              <a:rPr lang="en-US" sz="4200">
                <a:solidFill>
                  <a:srgbClr val="000000"/>
                </a:solidFill>
                <a:latin typeface="Calibri (MS)"/>
                <a:ea typeface="Calibri (MS)"/>
                <a:cs typeface="Calibri (MS)"/>
                <a:sym typeface="Calibri (MS)"/>
              </a:rPr>
              <a:t>Thông tin bổ sung :</a:t>
            </a:r>
          </a:p>
          <a:p>
            <a:pPr marL="1813560" lvl="2" indent="-604520" algn="l">
              <a:lnSpc>
                <a:spcPts val="5880"/>
              </a:lnSpc>
              <a:buFont typeface="Arial"/>
              <a:buChar char="⚬"/>
            </a:pPr>
            <a:r>
              <a:rPr lang="en-US" sz="4200">
                <a:solidFill>
                  <a:srgbClr val="000000"/>
                </a:solidFill>
                <a:latin typeface="Calibri (MS)"/>
                <a:ea typeface="Calibri (MS)"/>
                <a:cs typeface="Calibri (MS)"/>
                <a:sym typeface="Calibri (MS)"/>
              </a:rPr>
              <a:t>Tổng quan về doanh nghiệp</a:t>
            </a:r>
          </a:p>
          <a:p>
            <a:pPr marL="1813560" lvl="2" indent="-604520" algn="l">
              <a:lnSpc>
                <a:spcPts val="5880"/>
              </a:lnSpc>
              <a:buFont typeface="Arial"/>
              <a:buChar char="⚬"/>
            </a:pPr>
            <a:r>
              <a:rPr lang="en-US" sz="4200">
                <a:solidFill>
                  <a:srgbClr val="000000"/>
                </a:solidFill>
                <a:latin typeface="Calibri (MS)"/>
                <a:ea typeface="Calibri (MS)"/>
                <a:cs typeface="Calibri (MS)"/>
                <a:sym typeface="Calibri (MS)"/>
              </a:rPr>
              <a:t>Các yếu tố rủi ro</a:t>
            </a:r>
          </a:p>
          <a:p>
            <a:pPr marL="1813560" lvl="2" indent="-604520" algn="l">
              <a:lnSpc>
                <a:spcPts val="5880"/>
              </a:lnSpc>
              <a:buFont typeface="Arial"/>
              <a:buChar char="⚬"/>
            </a:pPr>
            <a:r>
              <a:rPr lang="en-US" sz="4200">
                <a:solidFill>
                  <a:srgbClr val="000000"/>
                </a:solidFill>
                <a:latin typeface="Calibri (MS)"/>
                <a:ea typeface="Calibri (MS)"/>
                <a:cs typeface="Calibri (MS)"/>
                <a:sym typeface="Calibri (MS)"/>
              </a:rPr>
              <a:t>Phân tích của ban lãnh đạo (MD&amp;A)</a:t>
            </a:r>
          </a:p>
          <a:p>
            <a:pPr marL="1813560" lvl="2" indent="-604520" algn="l">
              <a:lnSpc>
                <a:spcPts val="5880"/>
              </a:lnSpc>
              <a:buFont typeface="Arial"/>
              <a:buChar char="⚬"/>
            </a:pPr>
            <a:r>
              <a:rPr lang="en-US" sz="4200">
                <a:solidFill>
                  <a:srgbClr val="000000"/>
                </a:solidFill>
                <a:latin typeface="Calibri (MS)"/>
                <a:ea typeface="Calibri (MS)"/>
                <a:cs typeface="Calibri (MS)"/>
                <a:sym typeface="Calibri (MS)"/>
              </a:rPr>
              <a:t>Các thủ tục pháp lý</a:t>
            </a:r>
          </a:p>
          <a:p>
            <a:pPr algn="l">
              <a:lnSpc>
                <a:spcPts val="5880"/>
              </a:lnSpc>
            </a:pPr>
            <a:endParaRPr lang="en-US" sz="4200">
              <a:solidFill>
                <a:srgbClr val="000000"/>
              </a:solidFill>
              <a:latin typeface="Calibri (MS)"/>
              <a:ea typeface="Calibri (MS)"/>
              <a:cs typeface="Calibri (MS)"/>
              <a:sym typeface="Calibri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519557" y="1243213"/>
            <a:ext cx="11248885" cy="1504952"/>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VẤN ĐỀ</a:t>
            </a:r>
          </a:p>
        </p:txBody>
      </p:sp>
      <p:sp>
        <p:nvSpPr>
          <p:cNvPr id="7" name="TextBox 7"/>
          <p:cNvSpPr txBox="1"/>
          <p:nvPr/>
        </p:nvSpPr>
        <p:spPr>
          <a:xfrm>
            <a:off x="2346780" y="2390777"/>
            <a:ext cx="13936501" cy="6741795"/>
          </a:xfrm>
          <a:prstGeom prst="rect">
            <a:avLst/>
          </a:prstGeom>
        </p:spPr>
        <p:txBody>
          <a:bodyPr lIns="0" tIns="0" rIns="0" bIns="0" rtlCol="0" anchor="t">
            <a:spAutoFit/>
          </a:bodyPr>
          <a:lstStyle/>
          <a:p>
            <a:pPr marL="906780" lvl="1" indent="-453390" algn="l">
              <a:lnSpc>
                <a:spcPts val="5880"/>
              </a:lnSpc>
              <a:buFont typeface="Arial"/>
              <a:buChar char="•"/>
            </a:pPr>
            <a:r>
              <a:rPr lang="en-US" sz="4200">
                <a:solidFill>
                  <a:srgbClr val="000000"/>
                </a:solidFill>
                <a:latin typeface="Calibri (MS)"/>
                <a:ea typeface="Calibri (MS)"/>
                <a:cs typeface="Calibri (MS)"/>
                <a:sym typeface="Calibri (MS)"/>
              </a:rPr>
              <a:t>Khối lượng dữ liệu lớn: Báo cáo có thể dài hàng trăm trang, nhiều thông tin không thể biểu diễn dưới dạng số liệu đơn lẻ</a:t>
            </a:r>
          </a:p>
          <a:p>
            <a:pPr marL="906780" lvl="1" indent="-453390" algn="l">
              <a:lnSpc>
                <a:spcPts val="5880"/>
              </a:lnSpc>
              <a:buFont typeface="Arial"/>
              <a:buChar char="•"/>
            </a:pPr>
            <a:r>
              <a:rPr lang="en-US" sz="4200">
                <a:solidFill>
                  <a:srgbClr val="000000"/>
                </a:solidFill>
                <a:latin typeface="Calibri (MS)"/>
                <a:ea typeface="Calibri (MS)"/>
                <a:cs typeface="Calibri (MS)"/>
                <a:sym typeface="Calibri (MS)"/>
              </a:rPr>
              <a:t>Ngôn ngữ phức tạp: Nhiều thuật ngữ tài chính, phân tích chuyên sâu</a:t>
            </a:r>
          </a:p>
          <a:p>
            <a:pPr marL="906780" lvl="1" indent="-453390" algn="l">
              <a:lnSpc>
                <a:spcPts val="5880"/>
              </a:lnSpc>
              <a:buFont typeface="Arial"/>
              <a:buChar char="•"/>
            </a:pPr>
            <a:r>
              <a:rPr lang="en-US" sz="4200">
                <a:solidFill>
                  <a:srgbClr val="000000"/>
                </a:solidFill>
                <a:latin typeface="Calibri (MS)"/>
                <a:ea typeface="Calibri (MS)"/>
                <a:cs typeface="Calibri (MS)"/>
                <a:sym typeface="Calibri (MS)"/>
              </a:rPr>
              <a:t>Tính chủ quan:</a:t>
            </a:r>
          </a:p>
          <a:p>
            <a:pPr marL="1813560" lvl="2" indent="-604520" algn="l">
              <a:lnSpc>
                <a:spcPts val="5880"/>
              </a:lnSpc>
              <a:buFont typeface="Arial"/>
              <a:buChar char="⚬"/>
            </a:pPr>
            <a:r>
              <a:rPr lang="en-US" sz="4200">
                <a:solidFill>
                  <a:srgbClr val="000000"/>
                </a:solidFill>
                <a:latin typeface="Calibri (MS)"/>
                <a:ea typeface="Calibri (MS)"/>
                <a:cs typeface="Calibri (MS)"/>
                <a:sym typeface="Calibri (MS)"/>
              </a:rPr>
              <a:t>Phụ thuộc vào góc nhìn của người đọc</a:t>
            </a:r>
          </a:p>
          <a:p>
            <a:pPr marL="1813560" lvl="2" indent="-604520" algn="l">
              <a:lnSpc>
                <a:spcPts val="5880"/>
              </a:lnSpc>
              <a:buFont typeface="Arial"/>
              <a:buChar char="⚬"/>
            </a:pPr>
            <a:r>
              <a:rPr lang="en-US" sz="4200">
                <a:solidFill>
                  <a:srgbClr val="000000"/>
                </a:solidFill>
                <a:latin typeface="Calibri (MS)"/>
                <a:ea typeface="Calibri (MS)"/>
                <a:cs typeface="Calibri (MS)"/>
                <a:sym typeface="Calibri (MS)"/>
              </a:rPr>
              <a:t>Dễ bị ảnh hưởng bởi kinh nghiệm cá nhân</a:t>
            </a:r>
          </a:p>
          <a:p>
            <a:pPr marL="1813560" lvl="2" indent="-604520" algn="l">
              <a:lnSpc>
                <a:spcPts val="5880"/>
              </a:lnSpc>
              <a:buFont typeface="Arial"/>
              <a:buChar char="⚬"/>
            </a:pPr>
            <a:r>
              <a:rPr lang="en-US" sz="4200">
                <a:solidFill>
                  <a:srgbClr val="000000"/>
                </a:solidFill>
                <a:latin typeface="Calibri (MS)"/>
                <a:ea typeface="Calibri (MS)"/>
                <a:cs typeface="Calibri (MS)"/>
                <a:sym typeface="Calibri (MS)"/>
              </a:rPr>
              <a:t>Bối cảnh thị trường thay đổi liên tục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10494" y="0"/>
                  </a:moveTo>
                  <a:lnTo>
                    <a:pt x="4264232" y="0"/>
                  </a:lnTo>
                  <a:cubicBezTo>
                    <a:pt x="4270028" y="0"/>
                    <a:pt x="4274726" y="4698"/>
                    <a:pt x="4274726" y="10494"/>
                  </a:cubicBezTo>
                  <a:lnTo>
                    <a:pt x="4274726" y="2156973"/>
                  </a:lnTo>
                  <a:cubicBezTo>
                    <a:pt x="4274726" y="2162768"/>
                    <a:pt x="4270028" y="2167467"/>
                    <a:pt x="4264232" y="2167467"/>
                  </a:cubicBezTo>
                  <a:lnTo>
                    <a:pt x="10494" y="2167467"/>
                  </a:lnTo>
                  <a:cubicBezTo>
                    <a:pt x="7711" y="2167467"/>
                    <a:pt x="5042" y="2166361"/>
                    <a:pt x="3074" y="2164393"/>
                  </a:cubicBezTo>
                  <a:cubicBezTo>
                    <a:pt x="1106" y="2162425"/>
                    <a:pt x="0" y="2159756"/>
                    <a:pt x="0" y="2156973"/>
                  </a:cubicBezTo>
                  <a:lnTo>
                    <a:pt x="0" y="10494"/>
                  </a:lnTo>
                  <a:cubicBezTo>
                    <a:pt x="0" y="4698"/>
                    <a:pt x="4698" y="0"/>
                    <a:pt x="10494" y="0"/>
                  </a:cubicBezTo>
                  <a:close/>
                </a:path>
              </a:pathLst>
            </a:custGeom>
            <a:solidFill>
              <a:srgbClr val="FFFFFF"/>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519557" y="1243213"/>
            <a:ext cx="11248885" cy="1504952"/>
          </a:xfrm>
          <a:prstGeom prst="rect">
            <a:avLst/>
          </a:prstGeom>
        </p:spPr>
        <p:txBody>
          <a:bodyPr lIns="0" tIns="0" rIns="0" bIns="0" rtlCol="0" anchor="t">
            <a:spAutoFit/>
          </a:bodyPr>
          <a:lstStyle/>
          <a:p>
            <a:pPr marL="0" lvl="0" indent="0" algn="ctr">
              <a:lnSpc>
                <a:spcPts val="9600"/>
              </a:lnSpc>
            </a:pPr>
            <a:r>
              <a:rPr lang="en-US" sz="10000" b="1" spc="-600">
                <a:solidFill>
                  <a:srgbClr val="000000"/>
                </a:solidFill>
                <a:latin typeface="Calibri (MS) Bold"/>
                <a:ea typeface="Calibri (MS) Bold"/>
                <a:cs typeface="Calibri (MS) Bold"/>
                <a:sym typeface="Calibri (MS) Bold"/>
              </a:rPr>
              <a:t>GIẢI PHÁP : LLM</a:t>
            </a:r>
          </a:p>
        </p:txBody>
      </p:sp>
      <p:sp>
        <p:nvSpPr>
          <p:cNvPr id="7" name="TextBox 7"/>
          <p:cNvSpPr txBox="1"/>
          <p:nvPr/>
        </p:nvSpPr>
        <p:spPr>
          <a:xfrm>
            <a:off x="1028700" y="2390777"/>
            <a:ext cx="16230600" cy="6741795"/>
          </a:xfrm>
          <a:prstGeom prst="rect">
            <a:avLst/>
          </a:prstGeom>
        </p:spPr>
        <p:txBody>
          <a:bodyPr lIns="0" tIns="0" rIns="0" bIns="0" rtlCol="0" anchor="t">
            <a:spAutoFit/>
          </a:bodyPr>
          <a:lstStyle/>
          <a:p>
            <a:pPr marL="906780" lvl="1" indent="-453390" algn="l">
              <a:lnSpc>
                <a:spcPts val="5880"/>
              </a:lnSpc>
              <a:buFont typeface="Arial"/>
              <a:buChar char="•"/>
            </a:pPr>
            <a:r>
              <a:rPr lang="en-US" sz="4200">
                <a:solidFill>
                  <a:srgbClr val="000000"/>
                </a:solidFill>
                <a:latin typeface="Calibri (MS)"/>
                <a:ea typeface="Calibri (MS)"/>
                <a:cs typeface="Calibri (MS)"/>
                <a:sym typeface="Calibri (MS)"/>
              </a:rPr>
              <a:t>Mô hình ngôn ngữ lớn (LLM) là mô hình AI xử lý ngôn ngữ tự nhiên, có thể hiểu và tạo văn bản giống con người</a:t>
            </a:r>
          </a:p>
          <a:p>
            <a:pPr marL="906780" lvl="1" indent="-453390" algn="l">
              <a:lnSpc>
                <a:spcPts val="5880"/>
              </a:lnSpc>
              <a:buFont typeface="Arial"/>
              <a:buChar char="•"/>
            </a:pPr>
            <a:r>
              <a:rPr lang="en-US" sz="4200">
                <a:solidFill>
                  <a:srgbClr val="000000"/>
                </a:solidFill>
                <a:latin typeface="Calibri (MS)"/>
                <a:ea typeface="Calibri (MS)"/>
                <a:cs typeface="Calibri (MS)"/>
                <a:sym typeface="Calibri (MS)"/>
              </a:rPr>
              <a:t>Ứng dụng vào vấn đề : </a:t>
            </a:r>
          </a:p>
          <a:p>
            <a:pPr marL="1813560" lvl="2" indent="-604520" algn="l">
              <a:lnSpc>
                <a:spcPts val="5880"/>
              </a:lnSpc>
              <a:buFont typeface="Arial"/>
              <a:buChar char="⚬"/>
            </a:pPr>
            <a:r>
              <a:rPr lang="en-US" sz="4200">
                <a:solidFill>
                  <a:srgbClr val="000000"/>
                </a:solidFill>
                <a:latin typeface="Calibri (MS)"/>
                <a:ea typeface="Calibri (MS)"/>
                <a:cs typeface="Calibri (MS)"/>
                <a:sym typeface="Calibri (MS)"/>
              </a:rPr>
              <a:t>Tóm tắt văn bản 10-K</a:t>
            </a:r>
          </a:p>
          <a:p>
            <a:pPr marL="1813560" lvl="2" indent="-604520" algn="l">
              <a:lnSpc>
                <a:spcPts val="5880"/>
              </a:lnSpc>
              <a:buFont typeface="Arial"/>
              <a:buChar char="⚬"/>
            </a:pPr>
            <a:r>
              <a:rPr lang="en-US" sz="4200">
                <a:solidFill>
                  <a:srgbClr val="000000"/>
                </a:solidFill>
                <a:latin typeface="Calibri (MS)"/>
                <a:ea typeface="Calibri (MS)"/>
                <a:cs typeface="Calibri (MS)"/>
                <a:sym typeface="Calibri (MS)"/>
              </a:rPr>
              <a:t>Dự đoán giá cổ phiếu</a:t>
            </a:r>
          </a:p>
          <a:p>
            <a:pPr marL="1813560" lvl="2" indent="-604520" algn="l">
              <a:lnSpc>
                <a:spcPts val="5880"/>
              </a:lnSpc>
              <a:buFont typeface="Arial"/>
              <a:buChar char="⚬"/>
            </a:pPr>
            <a:r>
              <a:rPr lang="en-US" sz="4200">
                <a:solidFill>
                  <a:srgbClr val="000000"/>
                </a:solidFill>
                <a:latin typeface="Calibri (MS)"/>
                <a:ea typeface="Calibri (MS)"/>
                <a:cs typeface="Calibri (MS)"/>
                <a:sym typeface="Calibri (MS)"/>
              </a:rPr>
              <a:t>Trả lời các câu hỏi phức tạp về công ty qua 10-K như :</a:t>
            </a:r>
          </a:p>
          <a:p>
            <a:pPr marL="2720340" lvl="3" indent="-680085" algn="l">
              <a:lnSpc>
                <a:spcPts val="5880"/>
              </a:lnSpc>
              <a:buFont typeface="Arial"/>
              <a:buChar char="￭"/>
            </a:pPr>
            <a:r>
              <a:rPr lang="en-US" sz="4200">
                <a:solidFill>
                  <a:srgbClr val="000000"/>
                </a:solidFill>
                <a:latin typeface="Calibri (MS)"/>
                <a:ea typeface="Calibri (MS)"/>
                <a:cs typeface="Calibri (MS)"/>
                <a:sym typeface="Calibri (MS)"/>
              </a:rPr>
              <a:t>Công ty có chiến lược tăng trưởng rõ ràng không?</a:t>
            </a:r>
          </a:p>
          <a:p>
            <a:pPr marL="2720340" lvl="3" indent="-680085" algn="l">
              <a:lnSpc>
                <a:spcPts val="5880"/>
              </a:lnSpc>
              <a:buFont typeface="Arial"/>
              <a:buChar char="￭"/>
            </a:pPr>
            <a:r>
              <a:rPr lang="en-US" sz="4200">
                <a:solidFill>
                  <a:srgbClr val="000000"/>
                </a:solidFill>
                <a:latin typeface="Calibri (MS)"/>
                <a:ea typeface="Calibri (MS)"/>
                <a:cs typeface="Calibri (MS)"/>
                <a:sym typeface="Calibri (MS)"/>
              </a:rPr>
              <a:t>Có sáng kiến chiến lược hoặc quan hệ đối tác nào gần đây không?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1975</Words>
  <Application>Microsoft Office PowerPoint</Application>
  <PresentationFormat>Custom</PresentationFormat>
  <Paragraphs>197</Paragraphs>
  <Slides>43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Calibri (MS) Bold</vt:lpstr>
      <vt:lpstr>Calibri</vt:lpstr>
      <vt:lpstr>Arial</vt:lpstr>
      <vt:lpstr>Rustic Printed</vt:lpstr>
      <vt:lpstr>Canva Sans Medium</vt:lpstr>
      <vt:lpstr>Canva Sans</vt:lpstr>
      <vt:lpstr>Canva Sans Bold</vt:lpstr>
      <vt:lpstr>Noto Sans Bold</vt:lpstr>
      <vt:lpstr>Calibri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GPT-INVEST</dc:title>
  <cp:lastModifiedBy>Dũng Phạm</cp:lastModifiedBy>
  <cp:revision>2</cp:revision>
  <dcterms:created xsi:type="dcterms:W3CDTF">2006-08-16T00:00:00Z</dcterms:created>
  <dcterms:modified xsi:type="dcterms:W3CDTF">2025-04-02T03:07:23Z</dcterms:modified>
  <dc:identifier>DAGjF6L80sk</dc:identifier>
</cp:coreProperties>
</file>